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1" r:id="rId3"/>
    <p:sldId id="258" r:id="rId4"/>
    <p:sldId id="259" r:id="rId5"/>
    <p:sldId id="260" r:id="rId6"/>
    <p:sldId id="265" r:id="rId7"/>
    <p:sldId id="262" r:id="rId8"/>
    <p:sldId id="263" r:id="rId9"/>
    <p:sldId id="264" r:id="rId10"/>
    <p:sldId id="266" r:id="rId11"/>
    <p:sldId id="275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0" r:id="rId20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700" autoAdjust="0"/>
  </p:normalViewPr>
  <p:slideViewPr>
    <p:cSldViewPr>
      <p:cViewPr>
        <p:scale>
          <a:sx n="90" d="100"/>
          <a:sy n="90" d="100"/>
        </p:scale>
        <p:origin x="-1157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307C6A-5D27-498B-9898-DDE683BA963A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1766124-A8C4-490B-9E41-D48353CDB7BB}">
      <dgm:prSet phldrT="[Texte]"/>
      <dgm:spPr>
        <a:solidFill>
          <a:srgbClr val="C00000"/>
        </a:solidFill>
      </dgm:spPr>
      <dgm:t>
        <a:bodyPr/>
        <a:lstStyle/>
        <a:p>
          <a:r>
            <a:rPr lang="fr-FR" b="1" dirty="0" smtClean="0">
              <a:latin typeface="Calibri" pitchFamily="34" charset="0"/>
            </a:rPr>
            <a:t>UIMM</a:t>
          </a:r>
          <a:endParaRPr lang="fr-FR" b="1" dirty="0">
            <a:latin typeface="Calibri" pitchFamily="34" charset="0"/>
          </a:endParaRPr>
        </a:p>
      </dgm:t>
    </dgm:pt>
    <dgm:pt modelId="{6FFDE2C6-8913-4483-ADD1-E3C5137F7578}" type="parTrans" cxnId="{B746749E-2726-4265-97F8-382D4FE6F308}">
      <dgm:prSet/>
      <dgm:spPr/>
      <dgm:t>
        <a:bodyPr/>
        <a:lstStyle/>
        <a:p>
          <a:endParaRPr lang="fr-FR"/>
        </a:p>
      </dgm:t>
    </dgm:pt>
    <dgm:pt modelId="{F2ACA97B-59B1-4C0D-807E-E984B178DDCB}" type="sibTrans" cxnId="{B746749E-2726-4265-97F8-382D4FE6F308}">
      <dgm:prSet/>
      <dgm:spPr/>
      <dgm:t>
        <a:bodyPr/>
        <a:lstStyle/>
        <a:p>
          <a:endParaRPr lang="fr-FR"/>
        </a:p>
      </dgm:t>
    </dgm:pt>
    <dgm:pt modelId="{0FDA2B93-3F4C-45A8-ADD8-A0933222426E}">
      <dgm:prSet phldrT="[Texte]" custT="1"/>
      <dgm:spPr>
        <a:ln>
          <a:solidFill>
            <a:srgbClr val="C00000"/>
          </a:solidFill>
        </a:ln>
      </dgm:spPr>
      <dgm:t>
        <a:bodyPr/>
        <a:lstStyle/>
        <a:p>
          <a:r>
            <a:rPr lang="fr-FR" sz="1400" b="1" dirty="0" smtClean="0">
              <a:latin typeface="Calibri" pitchFamily="34" charset="0"/>
            </a:rPr>
            <a:t>Classe des fonctions tenues dans le poste de travail </a:t>
          </a:r>
          <a:endParaRPr lang="fr-FR" sz="1400" b="1" dirty="0">
            <a:latin typeface="Calibri" pitchFamily="34" charset="0"/>
          </a:endParaRPr>
        </a:p>
      </dgm:t>
    </dgm:pt>
    <dgm:pt modelId="{609371BF-4E47-4957-8B59-1B2B87D6FBD0}" type="parTrans" cxnId="{ADFB1EC7-6869-402F-BC34-6580847419F0}">
      <dgm:prSet/>
      <dgm:spPr/>
      <dgm:t>
        <a:bodyPr/>
        <a:lstStyle/>
        <a:p>
          <a:endParaRPr lang="fr-FR"/>
        </a:p>
      </dgm:t>
    </dgm:pt>
    <dgm:pt modelId="{F5FDBF9A-6A3C-4171-A737-FF9DFAA74B5B}" type="sibTrans" cxnId="{ADFB1EC7-6869-402F-BC34-6580847419F0}">
      <dgm:prSet/>
      <dgm:spPr/>
      <dgm:t>
        <a:bodyPr/>
        <a:lstStyle/>
        <a:p>
          <a:endParaRPr lang="fr-FR"/>
        </a:p>
      </dgm:t>
    </dgm:pt>
    <dgm:pt modelId="{43ED5758-5F54-42CF-91D7-0B20C5CC9CA8}">
      <dgm:prSet phldrT="[Texte]" custT="1"/>
      <dgm:spPr/>
      <dgm:t>
        <a:bodyPr/>
        <a:lstStyle/>
        <a:p>
          <a:r>
            <a:rPr lang="fr-FR" sz="1400" b="1" dirty="0" smtClean="0">
              <a:latin typeface="Calibri" pitchFamily="34" charset="0"/>
            </a:rPr>
            <a:t>Classement à partir d’une grille de 6 critères </a:t>
          </a:r>
          <a:r>
            <a:rPr lang="fr-FR" sz="1400" b="1" dirty="0" err="1" smtClean="0">
              <a:latin typeface="Calibri" pitchFamily="34" charset="0"/>
            </a:rPr>
            <a:t>classants</a:t>
          </a:r>
          <a:r>
            <a:rPr lang="fr-FR" sz="1400" b="1" dirty="0" smtClean="0">
              <a:latin typeface="Calibri" pitchFamily="34" charset="0"/>
            </a:rPr>
            <a:t> divisés en 60 cases</a:t>
          </a:r>
          <a:endParaRPr lang="fr-FR" sz="1400" b="1" dirty="0">
            <a:latin typeface="Calibri" pitchFamily="34" charset="0"/>
          </a:endParaRPr>
        </a:p>
      </dgm:t>
    </dgm:pt>
    <dgm:pt modelId="{17DC6681-F348-43E3-96BF-B006D15A6516}" type="parTrans" cxnId="{9EB7BB76-06CC-4983-AF8F-F82E26485A30}">
      <dgm:prSet/>
      <dgm:spPr/>
      <dgm:t>
        <a:bodyPr/>
        <a:lstStyle/>
        <a:p>
          <a:endParaRPr lang="fr-FR"/>
        </a:p>
      </dgm:t>
    </dgm:pt>
    <dgm:pt modelId="{703379AE-53B9-4CDD-9B97-C45C557CD275}" type="sibTrans" cxnId="{9EB7BB76-06CC-4983-AF8F-F82E26485A30}">
      <dgm:prSet/>
      <dgm:spPr/>
      <dgm:t>
        <a:bodyPr/>
        <a:lstStyle/>
        <a:p>
          <a:endParaRPr lang="fr-FR"/>
        </a:p>
      </dgm:t>
    </dgm:pt>
    <dgm:pt modelId="{3EA2E552-871A-4B81-8528-B545976358C1}">
      <dgm:prSet phldrT="[Texte]"/>
      <dgm:spPr>
        <a:solidFill>
          <a:srgbClr val="C00000"/>
        </a:solidFill>
      </dgm:spPr>
      <dgm:t>
        <a:bodyPr/>
        <a:lstStyle/>
        <a:p>
          <a:r>
            <a:rPr lang="fr-FR" b="1" dirty="0" smtClean="0">
              <a:latin typeface="Calibri" pitchFamily="34" charset="0"/>
            </a:rPr>
            <a:t>La CGT</a:t>
          </a:r>
          <a:endParaRPr lang="fr-FR" b="1" dirty="0">
            <a:latin typeface="Calibri" pitchFamily="34" charset="0"/>
          </a:endParaRPr>
        </a:p>
      </dgm:t>
    </dgm:pt>
    <dgm:pt modelId="{C99DFBEE-291B-43F8-B259-CBD1FB45D7AB}" type="parTrans" cxnId="{C2A2EDD4-105F-4DC2-AA9E-922246CEE0BF}">
      <dgm:prSet/>
      <dgm:spPr/>
      <dgm:t>
        <a:bodyPr/>
        <a:lstStyle/>
        <a:p>
          <a:endParaRPr lang="fr-FR"/>
        </a:p>
      </dgm:t>
    </dgm:pt>
    <dgm:pt modelId="{6FF566D0-93DB-433E-8C16-8B0F96D0B3BE}" type="sibTrans" cxnId="{C2A2EDD4-105F-4DC2-AA9E-922246CEE0BF}">
      <dgm:prSet/>
      <dgm:spPr/>
      <dgm:t>
        <a:bodyPr/>
        <a:lstStyle/>
        <a:p>
          <a:endParaRPr lang="fr-FR"/>
        </a:p>
      </dgm:t>
    </dgm:pt>
    <dgm:pt modelId="{55B17B83-A9B2-4739-A0B3-98954CB17BCB}">
      <dgm:prSet phldrT="[Texte]" custT="1"/>
      <dgm:spPr>
        <a:ln>
          <a:solidFill>
            <a:srgbClr val="C00000"/>
          </a:solidFill>
        </a:ln>
      </dgm:spPr>
      <dgm:t>
        <a:bodyPr/>
        <a:lstStyle/>
        <a:p>
          <a:r>
            <a:rPr lang="fr-FR" sz="1400" b="1" dirty="0" smtClean="0">
              <a:latin typeface="Calibri" pitchFamily="34" charset="0"/>
            </a:rPr>
            <a:t>Classe des personnes les salariés</a:t>
          </a:r>
          <a:endParaRPr lang="fr-FR" sz="1400" b="1" dirty="0">
            <a:latin typeface="Calibri" pitchFamily="34" charset="0"/>
          </a:endParaRPr>
        </a:p>
      </dgm:t>
    </dgm:pt>
    <dgm:pt modelId="{48ED2330-B6B8-4A7C-B43D-139979F61FA0}" type="parTrans" cxnId="{2A8D4129-CF0E-471A-9A51-10652DE30B4F}">
      <dgm:prSet/>
      <dgm:spPr/>
      <dgm:t>
        <a:bodyPr/>
        <a:lstStyle/>
        <a:p>
          <a:endParaRPr lang="fr-FR"/>
        </a:p>
      </dgm:t>
    </dgm:pt>
    <dgm:pt modelId="{FD99EF0C-CB97-42AC-BFE4-43C210D4739E}" type="sibTrans" cxnId="{2A8D4129-CF0E-471A-9A51-10652DE30B4F}">
      <dgm:prSet/>
      <dgm:spPr/>
      <dgm:t>
        <a:bodyPr/>
        <a:lstStyle/>
        <a:p>
          <a:endParaRPr lang="fr-FR"/>
        </a:p>
      </dgm:t>
    </dgm:pt>
    <dgm:pt modelId="{09671715-FD04-4CF5-AA15-F770CAA3E4A4}">
      <dgm:prSet phldrT="[Texte]" custT="1"/>
      <dgm:spPr>
        <a:ln>
          <a:solidFill>
            <a:srgbClr val="C00000"/>
          </a:solidFill>
        </a:ln>
      </dgm:spPr>
      <dgm:t>
        <a:bodyPr/>
        <a:lstStyle/>
        <a:p>
          <a:r>
            <a:rPr lang="fr-FR" sz="1400" b="1" dirty="0" smtClean="0">
              <a:latin typeface="Calibri" pitchFamily="34" charset="0"/>
            </a:rPr>
            <a:t>Classement à partir du diplôme et de l’expérience des savoirs, </a:t>
          </a:r>
        </a:p>
        <a:p>
          <a:r>
            <a:rPr lang="fr-FR" sz="1400" b="1" dirty="0" smtClean="0">
              <a:latin typeface="Calibri" pitchFamily="34" charset="0"/>
            </a:rPr>
            <a:t>savoir-faire</a:t>
          </a:r>
          <a:endParaRPr lang="fr-FR" sz="1400" b="1" dirty="0">
            <a:latin typeface="Calibri" pitchFamily="34" charset="0"/>
          </a:endParaRPr>
        </a:p>
      </dgm:t>
    </dgm:pt>
    <dgm:pt modelId="{BCC5FB4C-DA88-4B94-B129-0A990E144932}" type="parTrans" cxnId="{169718C1-6A18-42E3-815C-79277FEFB29A}">
      <dgm:prSet/>
      <dgm:spPr/>
      <dgm:t>
        <a:bodyPr/>
        <a:lstStyle/>
        <a:p>
          <a:endParaRPr lang="fr-FR"/>
        </a:p>
      </dgm:t>
    </dgm:pt>
    <dgm:pt modelId="{A63D54DD-77FA-493F-A64E-91FEE707D490}" type="sibTrans" cxnId="{169718C1-6A18-42E3-815C-79277FEFB29A}">
      <dgm:prSet/>
      <dgm:spPr/>
      <dgm:t>
        <a:bodyPr/>
        <a:lstStyle/>
        <a:p>
          <a:endParaRPr lang="fr-FR"/>
        </a:p>
      </dgm:t>
    </dgm:pt>
    <dgm:pt modelId="{B0902C7A-7FBC-41F8-A66C-6B951239F09B}">
      <dgm:prSet phldrT="[Texte]" custT="1"/>
      <dgm:spPr>
        <a:ln>
          <a:solidFill>
            <a:srgbClr val="C00000"/>
          </a:solidFill>
        </a:ln>
      </dgm:spPr>
      <dgm:t>
        <a:bodyPr/>
        <a:lstStyle/>
        <a:p>
          <a:r>
            <a:rPr lang="fr-FR" sz="1400" b="1" dirty="0" smtClean="0">
              <a:latin typeface="Calibri" pitchFamily="34" charset="0"/>
            </a:rPr>
            <a:t>Changement de coefficient en fonction du poste donc évolution à la seule initiative de l’employeur</a:t>
          </a:r>
          <a:endParaRPr lang="fr-FR" sz="1400" b="1" dirty="0">
            <a:latin typeface="Calibri" pitchFamily="34" charset="0"/>
          </a:endParaRPr>
        </a:p>
      </dgm:t>
    </dgm:pt>
    <dgm:pt modelId="{87C52C3F-E433-4734-97C4-6241378D4AFD}" type="parTrans" cxnId="{8A56EB04-87D9-4BF7-83BD-970B5D05107B}">
      <dgm:prSet/>
      <dgm:spPr/>
      <dgm:t>
        <a:bodyPr/>
        <a:lstStyle/>
        <a:p>
          <a:endParaRPr lang="fr-FR"/>
        </a:p>
      </dgm:t>
    </dgm:pt>
    <dgm:pt modelId="{88266B47-6CEC-4624-A2C2-968521235375}" type="sibTrans" cxnId="{8A56EB04-87D9-4BF7-83BD-970B5D05107B}">
      <dgm:prSet/>
      <dgm:spPr/>
      <dgm:t>
        <a:bodyPr/>
        <a:lstStyle/>
        <a:p>
          <a:endParaRPr lang="fr-FR"/>
        </a:p>
      </dgm:t>
    </dgm:pt>
    <dgm:pt modelId="{AC037CA7-8431-4867-8E64-4735C5FD4BA9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fr-FR" sz="1400" b="1" dirty="0" smtClean="0">
              <a:latin typeface="Calibri" pitchFamily="34" charset="0"/>
            </a:rPr>
            <a:t>Salaires minima dans la branche</a:t>
          </a:r>
          <a:endParaRPr lang="fr-FR" sz="1400" b="1" dirty="0">
            <a:latin typeface="Calibri" pitchFamily="34" charset="0"/>
          </a:endParaRPr>
        </a:p>
      </dgm:t>
    </dgm:pt>
    <dgm:pt modelId="{D391F23F-7F49-460C-B56B-9F5F488B4F20}" type="parTrans" cxnId="{3E24BA98-C9BF-4820-AB6E-23DE7D4F1317}">
      <dgm:prSet/>
      <dgm:spPr/>
      <dgm:t>
        <a:bodyPr/>
        <a:lstStyle/>
        <a:p>
          <a:endParaRPr lang="fr-FR"/>
        </a:p>
      </dgm:t>
    </dgm:pt>
    <dgm:pt modelId="{5AA45597-7032-43B6-A382-AA6708BC6590}" type="sibTrans" cxnId="{3E24BA98-C9BF-4820-AB6E-23DE7D4F1317}">
      <dgm:prSet/>
      <dgm:spPr/>
      <dgm:t>
        <a:bodyPr/>
        <a:lstStyle/>
        <a:p>
          <a:endParaRPr lang="fr-FR"/>
        </a:p>
      </dgm:t>
    </dgm:pt>
    <dgm:pt modelId="{444B41C4-3ED4-41EA-9CC3-7ADA0EB0CB90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fr-FR" sz="1400" b="1" dirty="0" smtClean="0">
              <a:latin typeface="Calibri" pitchFamily="34" charset="0"/>
            </a:rPr>
            <a:t>Une carrière en dents de scie</a:t>
          </a:r>
          <a:endParaRPr lang="fr-FR" sz="1400" b="1" dirty="0">
            <a:latin typeface="Calibri" pitchFamily="34" charset="0"/>
          </a:endParaRPr>
        </a:p>
      </dgm:t>
    </dgm:pt>
    <dgm:pt modelId="{C5E56959-E578-4B28-A7B3-40BBBE264877}" type="parTrans" cxnId="{78A5ECFA-27AE-4262-AD6D-4BAD6E9008FC}">
      <dgm:prSet/>
      <dgm:spPr>
        <a:ln>
          <a:solidFill>
            <a:srgbClr val="C00000"/>
          </a:solidFill>
        </a:ln>
      </dgm:spPr>
      <dgm:t>
        <a:bodyPr/>
        <a:lstStyle/>
        <a:p>
          <a:endParaRPr lang="fr-FR"/>
        </a:p>
      </dgm:t>
    </dgm:pt>
    <dgm:pt modelId="{F9F8C7F0-79BD-4A99-B117-35E481F103BE}" type="sibTrans" cxnId="{78A5ECFA-27AE-4262-AD6D-4BAD6E9008FC}">
      <dgm:prSet/>
      <dgm:spPr/>
      <dgm:t>
        <a:bodyPr/>
        <a:lstStyle/>
        <a:p>
          <a:endParaRPr lang="fr-FR"/>
        </a:p>
      </dgm:t>
    </dgm:pt>
    <dgm:pt modelId="{563AE597-E2E6-4E29-AE1E-49147F61A8C8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fr-FR" sz="1400" b="1" dirty="0" smtClean="0">
              <a:latin typeface="Calibri" pitchFamily="34" charset="0"/>
            </a:rPr>
            <a:t>Changement de coefficient tous les 4 ans</a:t>
          </a:r>
          <a:endParaRPr lang="fr-FR" sz="1400" b="1" dirty="0">
            <a:latin typeface="Calibri" pitchFamily="34" charset="0"/>
          </a:endParaRPr>
        </a:p>
      </dgm:t>
    </dgm:pt>
    <dgm:pt modelId="{15C04B6F-A2F1-4CCF-8F99-BF17BAA5D7EE}" type="parTrans" cxnId="{F5A453EA-0666-45A6-A3A5-5F93369BC22C}">
      <dgm:prSet/>
      <dgm:spPr/>
      <dgm:t>
        <a:bodyPr/>
        <a:lstStyle/>
        <a:p>
          <a:endParaRPr lang="fr-FR"/>
        </a:p>
      </dgm:t>
    </dgm:pt>
    <dgm:pt modelId="{66248130-B9EA-40D6-8D3B-1230317E2EB3}" type="sibTrans" cxnId="{F5A453EA-0666-45A6-A3A5-5F93369BC22C}">
      <dgm:prSet/>
      <dgm:spPr/>
      <dgm:t>
        <a:bodyPr/>
        <a:lstStyle/>
        <a:p>
          <a:endParaRPr lang="fr-FR"/>
        </a:p>
      </dgm:t>
    </dgm:pt>
    <dgm:pt modelId="{8ED23F51-EE07-4108-8ECF-914B6E51CB74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fr-FR" sz="1400" b="1" dirty="0" smtClean="0">
              <a:latin typeface="Calibri" pitchFamily="34" charset="0"/>
            </a:rPr>
            <a:t>Départ de grille à 1 800€ avec un doublement du salaire sur la carrière</a:t>
          </a:r>
          <a:endParaRPr lang="fr-FR" sz="1400" b="1" dirty="0">
            <a:latin typeface="Calibri" pitchFamily="34" charset="0"/>
          </a:endParaRPr>
        </a:p>
      </dgm:t>
    </dgm:pt>
    <dgm:pt modelId="{F10432A1-26B0-448E-BEDB-C1B310F09512}" type="parTrans" cxnId="{F3AACB95-435B-483F-9036-C807ACDC902B}">
      <dgm:prSet/>
      <dgm:spPr/>
      <dgm:t>
        <a:bodyPr/>
        <a:lstStyle/>
        <a:p>
          <a:endParaRPr lang="fr-FR"/>
        </a:p>
      </dgm:t>
    </dgm:pt>
    <dgm:pt modelId="{0CBCEB17-DF4D-477A-957D-589FCA3A4904}" type="sibTrans" cxnId="{F3AACB95-435B-483F-9036-C807ACDC902B}">
      <dgm:prSet/>
      <dgm:spPr/>
      <dgm:t>
        <a:bodyPr/>
        <a:lstStyle/>
        <a:p>
          <a:endParaRPr lang="fr-FR"/>
        </a:p>
      </dgm:t>
    </dgm:pt>
    <dgm:pt modelId="{9BC5C90C-971E-4BE8-84DF-7715F6CB6B77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fr-FR" sz="1400" b="1" dirty="0" smtClean="0">
              <a:latin typeface="Calibri" pitchFamily="34" charset="0"/>
            </a:rPr>
            <a:t>Une carrière avec une progression garantie et continue</a:t>
          </a:r>
          <a:endParaRPr lang="fr-FR" sz="1400" b="1" dirty="0">
            <a:latin typeface="Calibri" pitchFamily="34" charset="0"/>
          </a:endParaRPr>
        </a:p>
      </dgm:t>
    </dgm:pt>
    <dgm:pt modelId="{CB30DE19-5C31-4074-BB3A-A0C6D24329FC}" type="parTrans" cxnId="{10106D1C-8ED6-4752-BE38-1682C2152341}">
      <dgm:prSet/>
      <dgm:spPr>
        <a:ln>
          <a:solidFill>
            <a:srgbClr val="C00000"/>
          </a:solidFill>
        </a:ln>
      </dgm:spPr>
      <dgm:t>
        <a:bodyPr/>
        <a:lstStyle/>
        <a:p>
          <a:endParaRPr lang="fr-FR"/>
        </a:p>
      </dgm:t>
    </dgm:pt>
    <dgm:pt modelId="{808A3369-D0E5-420D-8783-7D906788522C}" type="sibTrans" cxnId="{10106D1C-8ED6-4752-BE38-1682C2152341}">
      <dgm:prSet/>
      <dgm:spPr/>
      <dgm:t>
        <a:bodyPr/>
        <a:lstStyle/>
        <a:p>
          <a:endParaRPr lang="fr-FR"/>
        </a:p>
      </dgm:t>
    </dgm:pt>
    <dgm:pt modelId="{E33DCF9E-163F-42FB-9D48-E80525156470}" type="pres">
      <dgm:prSet presAssocID="{85307C6A-5D27-498B-9898-DDE683BA96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0A260AE-B7D5-4423-A313-775D184164F1}" type="pres">
      <dgm:prSet presAssocID="{71766124-A8C4-490B-9E41-D48353CDB7BB}" presName="root" presStyleCnt="0"/>
      <dgm:spPr/>
    </dgm:pt>
    <dgm:pt modelId="{E8F11528-1D0C-43C5-9CC5-6D5DA8030098}" type="pres">
      <dgm:prSet presAssocID="{71766124-A8C4-490B-9E41-D48353CDB7BB}" presName="rootComposite" presStyleCnt="0"/>
      <dgm:spPr/>
    </dgm:pt>
    <dgm:pt modelId="{6BC61D23-86EF-42A7-A48D-CB0DC651D95F}" type="pres">
      <dgm:prSet presAssocID="{71766124-A8C4-490B-9E41-D48353CDB7BB}" presName="rootText" presStyleLbl="node1" presStyleIdx="0" presStyleCnt="2" custScaleX="56254" custScaleY="55420" custLinFactNeighborX="-91731" custLinFactNeighborY="-63"/>
      <dgm:spPr/>
      <dgm:t>
        <a:bodyPr/>
        <a:lstStyle/>
        <a:p>
          <a:endParaRPr lang="fr-FR"/>
        </a:p>
      </dgm:t>
    </dgm:pt>
    <dgm:pt modelId="{A2E241CD-1627-4D21-B0CB-C1F35E1583AB}" type="pres">
      <dgm:prSet presAssocID="{71766124-A8C4-490B-9E41-D48353CDB7BB}" presName="rootConnector" presStyleLbl="node1" presStyleIdx="0" presStyleCnt="2"/>
      <dgm:spPr/>
      <dgm:t>
        <a:bodyPr/>
        <a:lstStyle/>
        <a:p>
          <a:endParaRPr lang="fr-FR"/>
        </a:p>
      </dgm:t>
    </dgm:pt>
    <dgm:pt modelId="{66515D84-B608-46A3-95C3-B1EAB82D36CE}" type="pres">
      <dgm:prSet presAssocID="{71766124-A8C4-490B-9E41-D48353CDB7BB}" presName="childShape" presStyleCnt="0"/>
      <dgm:spPr/>
    </dgm:pt>
    <dgm:pt modelId="{97109A1D-251F-4525-8581-6AB42DDA005D}" type="pres">
      <dgm:prSet presAssocID="{609371BF-4E47-4957-8B59-1B2B87D6FBD0}" presName="Name13" presStyleLbl="parChTrans1D2" presStyleIdx="0" presStyleCnt="10"/>
      <dgm:spPr/>
      <dgm:t>
        <a:bodyPr/>
        <a:lstStyle/>
        <a:p>
          <a:endParaRPr lang="fr-FR"/>
        </a:p>
      </dgm:t>
    </dgm:pt>
    <dgm:pt modelId="{1B50B438-038B-4712-9083-FDE97919C666}" type="pres">
      <dgm:prSet presAssocID="{0FDA2B93-3F4C-45A8-ADD8-A0933222426E}" presName="childText" presStyleLbl="bgAcc1" presStyleIdx="0" presStyleCnt="10" custScaleX="147224" custScaleY="66729" custLinFactNeighborX="2587" custLinFactNeighborY="-397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DEE48A-AF38-4227-8FA6-66366397EBEE}" type="pres">
      <dgm:prSet presAssocID="{17DC6681-F348-43E3-96BF-B006D15A6516}" presName="Name13" presStyleLbl="parChTrans1D2" presStyleIdx="1" presStyleCnt="10"/>
      <dgm:spPr/>
      <dgm:t>
        <a:bodyPr/>
        <a:lstStyle/>
        <a:p>
          <a:endParaRPr lang="fr-FR"/>
        </a:p>
      </dgm:t>
    </dgm:pt>
    <dgm:pt modelId="{3BB7AAE2-8E29-4E3F-A687-62CC8B6CD1EA}" type="pres">
      <dgm:prSet presAssocID="{43ED5758-5F54-42CF-91D7-0B20C5CC9CA8}" presName="childText" presStyleLbl="bgAcc1" presStyleIdx="1" presStyleCnt="10" custScaleX="162489" custScaleY="66974" custLinFactNeighborX="-828" custLinFactNeighborY="-137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FC8D6-7A79-4DDB-BF0A-A8F20A47D522}" type="pres">
      <dgm:prSet presAssocID="{87C52C3F-E433-4734-97C4-6241378D4AFD}" presName="Name13" presStyleLbl="parChTrans1D2" presStyleIdx="2" presStyleCnt="10"/>
      <dgm:spPr/>
      <dgm:t>
        <a:bodyPr/>
        <a:lstStyle/>
        <a:p>
          <a:endParaRPr lang="fr-FR"/>
        </a:p>
      </dgm:t>
    </dgm:pt>
    <dgm:pt modelId="{3AAFF565-6BA4-425D-AFF6-4A9F82DEBBE4}" type="pres">
      <dgm:prSet presAssocID="{B0902C7A-7FBC-41F8-A66C-6B951239F09B}" presName="childText" presStyleLbl="bgAcc1" presStyleIdx="2" presStyleCnt="10" custScaleX="149703" custScaleY="66974" custLinFactNeighborX="2587" custLinFactNeighborY="-183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84E828-6458-4186-80D7-555CE27EAAD1}" type="pres">
      <dgm:prSet presAssocID="{D391F23F-7F49-460C-B56B-9F5F488B4F20}" presName="Name13" presStyleLbl="parChTrans1D2" presStyleIdx="3" presStyleCnt="10"/>
      <dgm:spPr/>
      <dgm:t>
        <a:bodyPr/>
        <a:lstStyle/>
        <a:p>
          <a:endParaRPr lang="fr-FR"/>
        </a:p>
      </dgm:t>
    </dgm:pt>
    <dgm:pt modelId="{2AE782B9-1CC3-4C7A-923B-D001F1AAA3C9}" type="pres">
      <dgm:prSet presAssocID="{AC037CA7-8431-4867-8E64-4735C5FD4BA9}" presName="childText" presStyleLbl="bgAcc1" presStyleIdx="3" presStyleCnt="10" custScaleX="153503" custScaleY="56825" custLinFactNeighborX="2587" custLinFactNeighborY="-174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58DA2A-98DD-4F9C-82DF-4605840BBF57}" type="pres">
      <dgm:prSet presAssocID="{C5E56959-E578-4B28-A7B3-40BBBE264877}" presName="Name13" presStyleLbl="parChTrans1D2" presStyleIdx="4" presStyleCnt="10"/>
      <dgm:spPr/>
      <dgm:t>
        <a:bodyPr/>
        <a:lstStyle/>
        <a:p>
          <a:endParaRPr lang="fr-FR"/>
        </a:p>
      </dgm:t>
    </dgm:pt>
    <dgm:pt modelId="{B30145F9-BA0D-4171-9677-2CE3FE8B3B71}" type="pres">
      <dgm:prSet presAssocID="{444B41C4-3ED4-41EA-9CC3-7ADA0EB0CB90}" presName="childText" presStyleLbl="bgAcc1" presStyleIdx="4" presStyleCnt="10" custScaleX="156070" custScaleY="48630" custLinFactNeighborX="6002" custLinFactNeighborY="-172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4EDB15-1FBC-436B-A6DE-C28D21211DE8}" type="pres">
      <dgm:prSet presAssocID="{3EA2E552-871A-4B81-8528-B545976358C1}" presName="root" presStyleCnt="0"/>
      <dgm:spPr/>
    </dgm:pt>
    <dgm:pt modelId="{30D5A33C-9F26-4022-9A5D-C17EBC22E17E}" type="pres">
      <dgm:prSet presAssocID="{3EA2E552-871A-4B81-8528-B545976358C1}" presName="rootComposite" presStyleCnt="0"/>
      <dgm:spPr/>
    </dgm:pt>
    <dgm:pt modelId="{377B93A2-00F6-4B92-A6A4-51E31E8A5900}" type="pres">
      <dgm:prSet presAssocID="{3EA2E552-871A-4B81-8528-B545976358C1}" presName="rootText" presStyleLbl="node1" presStyleIdx="1" presStyleCnt="2" custScaleX="60955" custScaleY="50627" custLinFactNeighborX="544" custLinFactNeighborY="-7"/>
      <dgm:spPr/>
      <dgm:t>
        <a:bodyPr/>
        <a:lstStyle/>
        <a:p>
          <a:endParaRPr lang="fr-FR"/>
        </a:p>
      </dgm:t>
    </dgm:pt>
    <dgm:pt modelId="{42DD2995-44F3-4187-88E6-0E409F7C8FBF}" type="pres">
      <dgm:prSet presAssocID="{3EA2E552-871A-4B81-8528-B545976358C1}" presName="rootConnector" presStyleLbl="node1" presStyleIdx="1" presStyleCnt="2"/>
      <dgm:spPr/>
      <dgm:t>
        <a:bodyPr/>
        <a:lstStyle/>
        <a:p>
          <a:endParaRPr lang="fr-FR"/>
        </a:p>
      </dgm:t>
    </dgm:pt>
    <dgm:pt modelId="{0C806F17-DE2C-454F-98A6-88A289E1B1D1}" type="pres">
      <dgm:prSet presAssocID="{3EA2E552-871A-4B81-8528-B545976358C1}" presName="childShape" presStyleCnt="0"/>
      <dgm:spPr/>
    </dgm:pt>
    <dgm:pt modelId="{889577CF-B648-4C92-A18E-D27EC2A22367}" type="pres">
      <dgm:prSet presAssocID="{48ED2330-B6B8-4A7C-B43D-139979F61FA0}" presName="Name13" presStyleLbl="parChTrans1D2" presStyleIdx="5" presStyleCnt="10"/>
      <dgm:spPr/>
      <dgm:t>
        <a:bodyPr/>
        <a:lstStyle/>
        <a:p>
          <a:endParaRPr lang="fr-FR"/>
        </a:p>
      </dgm:t>
    </dgm:pt>
    <dgm:pt modelId="{DCAA1ACA-D3B1-43D1-9ADA-C089134BE572}" type="pres">
      <dgm:prSet presAssocID="{55B17B83-A9B2-4739-A0B3-98954CB17BCB}" presName="childText" presStyleLbl="bgAcc1" presStyleIdx="5" presStyleCnt="10" custScaleX="197701" custScaleY="659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DBF72B-2D03-4123-9101-1D3D0D7E7588}" type="pres">
      <dgm:prSet presAssocID="{BCC5FB4C-DA88-4B94-B129-0A990E144932}" presName="Name13" presStyleLbl="parChTrans1D2" presStyleIdx="6" presStyleCnt="10"/>
      <dgm:spPr/>
      <dgm:t>
        <a:bodyPr/>
        <a:lstStyle/>
        <a:p>
          <a:endParaRPr lang="fr-FR"/>
        </a:p>
      </dgm:t>
    </dgm:pt>
    <dgm:pt modelId="{B946527B-D9F0-4CB8-AAA0-07EFD2FDBFE3}" type="pres">
      <dgm:prSet presAssocID="{09671715-FD04-4CF5-AA15-F770CAA3E4A4}" presName="childText" presStyleLbl="bgAcc1" presStyleIdx="6" presStyleCnt="10" custScaleX="193726" custScaleY="73308" custLinFactNeighborX="2454" custLinFactNeighborY="-132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3BBEFF-7F01-4A35-B6D5-1F58F2496048}" type="pres">
      <dgm:prSet presAssocID="{15C04B6F-A2F1-4CCF-8F99-BF17BAA5D7EE}" presName="Name13" presStyleLbl="parChTrans1D2" presStyleIdx="7" presStyleCnt="10"/>
      <dgm:spPr/>
      <dgm:t>
        <a:bodyPr/>
        <a:lstStyle/>
        <a:p>
          <a:endParaRPr lang="fr-FR"/>
        </a:p>
      </dgm:t>
    </dgm:pt>
    <dgm:pt modelId="{2F414732-6F60-430F-A1E2-0F543E841D93}" type="pres">
      <dgm:prSet presAssocID="{563AE597-E2E6-4E29-AE1E-49147F61A8C8}" presName="childText" presStyleLbl="bgAcc1" presStyleIdx="7" presStyleCnt="10" custScaleX="192847" custScaleY="67702" custLinFactNeighborX="2540" custLinFactNeighborY="-215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19039A-1DEE-4B19-A4BF-322011919B63}" type="pres">
      <dgm:prSet presAssocID="{F10432A1-26B0-448E-BEDB-C1B310F09512}" presName="Name13" presStyleLbl="parChTrans1D2" presStyleIdx="8" presStyleCnt="10"/>
      <dgm:spPr/>
      <dgm:t>
        <a:bodyPr/>
        <a:lstStyle/>
        <a:p>
          <a:endParaRPr lang="fr-FR"/>
        </a:p>
      </dgm:t>
    </dgm:pt>
    <dgm:pt modelId="{9F1B7704-479C-4661-B919-52E11FBBC2F9}" type="pres">
      <dgm:prSet presAssocID="{8ED23F51-EE07-4108-8ECF-914B6E51CB74}" presName="childText" presStyleLbl="bgAcc1" presStyleIdx="8" presStyleCnt="10" custScaleX="187767" custScaleY="76139" custLinFactNeighborX="2540" custLinFactNeighborY="-350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84D463-5097-42AC-8B57-F3C1D448EAC7}" type="pres">
      <dgm:prSet presAssocID="{CB30DE19-5C31-4074-BB3A-A0C6D24329FC}" presName="Name13" presStyleLbl="parChTrans1D2" presStyleIdx="9" presStyleCnt="10"/>
      <dgm:spPr/>
      <dgm:t>
        <a:bodyPr/>
        <a:lstStyle/>
        <a:p>
          <a:endParaRPr lang="fr-FR"/>
        </a:p>
      </dgm:t>
    </dgm:pt>
    <dgm:pt modelId="{D6791835-E82F-46FA-B104-A45E5D2739CE}" type="pres">
      <dgm:prSet presAssocID="{9BC5C90C-971E-4BE8-84DF-7715F6CB6B77}" presName="childText" presStyleLbl="bgAcc1" presStyleIdx="9" presStyleCnt="10" custScaleX="187919" custScaleY="47219" custLinFactNeighborX="2540" custLinFactNeighborY="-447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A8D4129-CF0E-471A-9A51-10652DE30B4F}" srcId="{3EA2E552-871A-4B81-8528-B545976358C1}" destId="{55B17B83-A9B2-4739-A0B3-98954CB17BCB}" srcOrd="0" destOrd="0" parTransId="{48ED2330-B6B8-4A7C-B43D-139979F61FA0}" sibTransId="{FD99EF0C-CB97-42AC-BFE4-43C210D4739E}"/>
    <dgm:cxn modelId="{ADFB1EC7-6869-402F-BC34-6580847419F0}" srcId="{71766124-A8C4-490B-9E41-D48353CDB7BB}" destId="{0FDA2B93-3F4C-45A8-ADD8-A0933222426E}" srcOrd="0" destOrd="0" parTransId="{609371BF-4E47-4957-8B59-1B2B87D6FBD0}" sibTransId="{F5FDBF9A-6A3C-4171-A737-FF9DFAA74B5B}"/>
    <dgm:cxn modelId="{7F280845-C9AF-4F07-9B4D-1072DF24D32F}" type="presOf" srcId="{43ED5758-5F54-42CF-91D7-0B20C5CC9CA8}" destId="{3BB7AAE2-8E29-4E3F-A687-62CC8B6CD1EA}" srcOrd="0" destOrd="0" presId="urn:microsoft.com/office/officeart/2005/8/layout/hierarchy3"/>
    <dgm:cxn modelId="{8A56EB04-87D9-4BF7-83BD-970B5D05107B}" srcId="{71766124-A8C4-490B-9E41-D48353CDB7BB}" destId="{B0902C7A-7FBC-41F8-A66C-6B951239F09B}" srcOrd="2" destOrd="0" parTransId="{87C52C3F-E433-4734-97C4-6241378D4AFD}" sibTransId="{88266B47-6CEC-4624-A2C2-968521235375}"/>
    <dgm:cxn modelId="{B2AEC336-BB4E-408B-9D88-813A6FE4A71F}" type="presOf" srcId="{609371BF-4E47-4957-8B59-1B2B87D6FBD0}" destId="{97109A1D-251F-4525-8581-6AB42DDA005D}" srcOrd="0" destOrd="0" presId="urn:microsoft.com/office/officeart/2005/8/layout/hierarchy3"/>
    <dgm:cxn modelId="{A3BC713E-4BB0-4323-A86A-A0EE14ADB93E}" type="presOf" srcId="{563AE597-E2E6-4E29-AE1E-49147F61A8C8}" destId="{2F414732-6F60-430F-A1E2-0F543E841D93}" srcOrd="0" destOrd="0" presId="urn:microsoft.com/office/officeart/2005/8/layout/hierarchy3"/>
    <dgm:cxn modelId="{3E24BA98-C9BF-4820-AB6E-23DE7D4F1317}" srcId="{71766124-A8C4-490B-9E41-D48353CDB7BB}" destId="{AC037CA7-8431-4867-8E64-4735C5FD4BA9}" srcOrd="3" destOrd="0" parTransId="{D391F23F-7F49-460C-B56B-9F5F488B4F20}" sibTransId="{5AA45597-7032-43B6-A382-AA6708BC6590}"/>
    <dgm:cxn modelId="{49D49E6B-5D5D-4325-9A95-3A881214D40F}" type="presOf" srcId="{55B17B83-A9B2-4739-A0B3-98954CB17BCB}" destId="{DCAA1ACA-D3B1-43D1-9ADA-C089134BE572}" srcOrd="0" destOrd="0" presId="urn:microsoft.com/office/officeart/2005/8/layout/hierarchy3"/>
    <dgm:cxn modelId="{9E2144A3-D946-4FF3-A0A2-05C1A25C6908}" type="presOf" srcId="{CB30DE19-5C31-4074-BB3A-A0C6D24329FC}" destId="{0084D463-5097-42AC-8B57-F3C1D448EAC7}" srcOrd="0" destOrd="0" presId="urn:microsoft.com/office/officeart/2005/8/layout/hierarchy3"/>
    <dgm:cxn modelId="{C2FFE516-1361-4759-9D94-DDAA1DE0AFE9}" type="presOf" srcId="{C5E56959-E578-4B28-A7B3-40BBBE264877}" destId="{C658DA2A-98DD-4F9C-82DF-4605840BBF57}" srcOrd="0" destOrd="0" presId="urn:microsoft.com/office/officeart/2005/8/layout/hierarchy3"/>
    <dgm:cxn modelId="{E6A1F833-4A4D-4813-AF15-2D41D3D6833A}" type="presOf" srcId="{17DC6681-F348-43E3-96BF-B006D15A6516}" destId="{96DEE48A-AF38-4227-8FA6-66366397EBEE}" srcOrd="0" destOrd="0" presId="urn:microsoft.com/office/officeart/2005/8/layout/hierarchy3"/>
    <dgm:cxn modelId="{4499D0AA-C550-4615-BE90-F583F783587E}" type="presOf" srcId="{85307C6A-5D27-498B-9898-DDE683BA963A}" destId="{E33DCF9E-163F-42FB-9D48-E80525156470}" srcOrd="0" destOrd="0" presId="urn:microsoft.com/office/officeart/2005/8/layout/hierarchy3"/>
    <dgm:cxn modelId="{C7BF8276-D9B8-4762-B5DE-C160E9ABF5B7}" type="presOf" srcId="{F10432A1-26B0-448E-BEDB-C1B310F09512}" destId="{9719039A-1DEE-4B19-A4BF-322011919B63}" srcOrd="0" destOrd="0" presId="urn:microsoft.com/office/officeart/2005/8/layout/hierarchy3"/>
    <dgm:cxn modelId="{169718C1-6A18-42E3-815C-79277FEFB29A}" srcId="{3EA2E552-871A-4B81-8528-B545976358C1}" destId="{09671715-FD04-4CF5-AA15-F770CAA3E4A4}" srcOrd="1" destOrd="0" parTransId="{BCC5FB4C-DA88-4B94-B129-0A990E144932}" sibTransId="{A63D54DD-77FA-493F-A64E-91FEE707D490}"/>
    <dgm:cxn modelId="{B746749E-2726-4265-97F8-382D4FE6F308}" srcId="{85307C6A-5D27-498B-9898-DDE683BA963A}" destId="{71766124-A8C4-490B-9E41-D48353CDB7BB}" srcOrd="0" destOrd="0" parTransId="{6FFDE2C6-8913-4483-ADD1-E3C5137F7578}" sibTransId="{F2ACA97B-59B1-4C0D-807E-E984B178DDCB}"/>
    <dgm:cxn modelId="{33CDBBD5-384B-4386-A7FE-4AAF11156475}" type="presOf" srcId="{AC037CA7-8431-4867-8E64-4735C5FD4BA9}" destId="{2AE782B9-1CC3-4C7A-923B-D001F1AAA3C9}" srcOrd="0" destOrd="0" presId="urn:microsoft.com/office/officeart/2005/8/layout/hierarchy3"/>
    <dgm:cxn modelId="{1B59C50C-3974-4092-9943-55D85F42A143}" type="presOf" srcId="{87C52C3F-E433-4734-97C4-6241378D4AFD}" destId="{E64FC8D6-7A79-4DDB-BF0A-A8F20A47D522}" srcOrd="0" destOrd="0" presId="urn:microsoft.com/office/officeart/2005/8/layout/hierarchy3"/>
    <dgm:cxn modelId="{AB891939-E169-4CC2-9879-431FE62006FA}" type="presOf" srcId="{3EA2E552-871A-4B81-8528-B545976358C1}" destId="{377B93A2-00F6-4B92-A6A4-51E31E8A5900}" srcOrd="0" destOrd="0" presId="urn:microsoft.com/office/officeart/2005/8/layout/hierarchy3"/>
    <dgm:cxn modelId="{F3AACB95-435B-483F-9036-C807ACDC902B}" srcId="{3EA2E552-871A-4B81-8528-B545976358C1}" destId="{8ED23F51-EE07-4108-8ECF-914B6E51CB74}" srcOrd="3" destOrd="0" parTransId="{F10432A1-26B0-448E-BEDB-C1B310F09512}" sibTransId="{0CBCEB17-DF4D-477A-957D-589FCA3A4904}"/>
    <dgm:cxn modelId="{96A0B16C-E30A-49C3-B5EA-7FB10F880BB8}" type="presOf" srcId="{71766124-A8C4-490B-9E41-D48353CDB7BB}" destId="{A2E241CD-1627-4D21-B0CB-C1F35E1583AB}" srcOrd="1" destOrd="0" presId="urn:microsoft.com/office/officeart/2005/8/layout/hierarchy3"/>
    <dgm:cxn modelId="{0C03D9DC-C19A-4125-9FF2-0F9AFAD3FD8A}" type="presOf" srcId="{BCC5FB4C-DA88-4B94-B129-0A990E144932}" destId="{4ADBF72B-2D03-4123-9101-1D3D0D7E7588}" srcOrd="0" destOrd="0" presId="urn:microsoft.com/office/officeart/2005/8/layout/hierarchy3"/>
    <dgm:cxn modelId="{C2A2EDD4-105F-4DC2-AA9E-922246CEE0BF}" srcId="{85307C6A-5D27-498B-9898-DDE683BA963A}" destId="{3EA2E552-871A-4B81-8528-B545976358C1}" srcOrd="1" destOrd="0" parTransId="{C99DFBEE-291B-43F8-B259-CBD1FB45D7AB}" sibTransId="{6FF566D0-93DB-433E-8C16-8B0F96D0B3BE}"/>
    <dgm:cxn modelId="{D6BC1E60-BE83-4B3C-B521-018B7551198A}" type="presOf" srcId="{48ED2330-B6B8-4A7C-B43D-139979F61FA0}" destId="{889577CF-B648-4C92-A18E-D27EC2A22367}" srcOrd="0" destOrd="0" presId="urn:microsoft.com/office/officeart/2005/8/layout/hierarchy3"/>
    <dgm:cxn modelId="{A0CC9DEE-9EDE-4F31-A4EB-C6A1D341CAA9}" type="presOf" srcId="{0FDA2B93-3F4C-45A8-ADD8-A0933222426E}" destId="{1B50B438-038B-4712-9083-FDE97919C666}" srcOrd="0" destOrd="0" presId="urn:microsoft.com/office/officeart/2005/8/layout/hierarchy3"/>
    <dgm:cxn modelId="{78A5ECFA-27AE-4262-AD6D-4BAD6E9008FC}" srcId="{71766124-A8C4-490B-9E41-D48353CDB7BB}" destId="{444B41C4-3ED4-41EA-9CC3-7ADA0EB0CB90}" srcOrd="4" destOrd="0" parTransId="{C5E56959-E578-4B28-A7B3-40BBBE264877}" sibTransId="{F9F8C7F0-79BD-4A99-B117-35E481F103BE}"/>
    <dgm:cxn modelId="{04DED93C-0049-4EDE-839E-5D18388D3AC6}" type="presOf" srcId="{9BC5C90C-971E-4BE8-84DF-7715F6CB6B77}" destId="{D6791835-E82F-46FA-B104-A45E5D2739CE}" srcOrd="0" destOrd="0" presId="urn:microsoft.com/office/officeart/2005/8/layout/hierarchy3"/>
    <dgm:cxn modelId="{9EB7BB76-06CC-4983-AF8F-F82E26485A30}" srcId="{71766124-A8C4-490B-9E41-D48353CDB7BB}" destId="{43ED5758-5F54-42CF-91D7-0B20C5CC9CA8}" srcOrd="1" destOrd="0" parTransId="{17DC6681-F348-43E3-96BF-B006D15A6516}" sibTransId="{703379AE-53B9-4CDD-9B97-C45C557CD275}"/>
    <dgm:cxn modelId="{A79A5EEC-2215-4F46-9203-5604D1234889}" type="presOf" srcId="{D391F23F-7F49-460C-B56B-9F5F488B4F20}" destId="{8884E828-6458-4186-80D7-555CE27EAAD1}" srcOrd="0" destOrd="0" presId="urn:microsoft.com/office/officeart/2005/8/layout/hierarchy3"/>
    <dgm:cxn modelId="{DE7F50C4-913D-44A7-9DBE-E7F080C1D0E5}" type="presOf" srcId="{15C04B6F-A2F1-4CCF-8F99-BF17BAA5D7EE}" destId="{583BBEFF-7F01-4A35-B6D5-1F58F2496048}" srcOrd="0" destOrd="0" presId="urn:microsoft.com/office/officeart/2005/8/layout/hierarchy3"/>
    <dgm:cxn modelId="{10106D1C-8ED6-4752-BE38-1682C2152341}" srcId="{3EA2E552-871A-4B81-8528-B545976358C1}" destId="{9BC5C90C-971E-4BE8-84DF-7715F6CB6B77}" srcOrd="4" destOrd="0" parTransId="{CB30DE19-5C31-4074-BB3A-A0C6D24329FC}" sibTransId="{808A3369-D0E5-420D-8783-7D906788522C}"/>
    <dgm:cxn modelId="{70DA99D9-B3C8-4224-B16E-F28A9403D3A3}" type="presOf" srcId="{8ED23F51-EE07-4108-8ECF-914B6E51CB74}" destId="{9F1B7704-479C-4661-B919-52E11FBBC2F9}" srcOrd="0" destOrd="0" presId="urn:microsoft.com/office/officeart/2005/8/layout/hierarchy3"/>
    <dgm:cxn modelId="{AD2247F5-3FF7-4186-8A66-154D340E0916}" type="presOf" srcId="{444B41C4-3ED4-41EA-9CC3-7ADA0EB0CB90}" destId="{B30145F9-BA0D-4171-9677-2CE3FE8B3B71}" srcOrd="0" destOrd="0" presId="urn:microsoft.com/office/officeart/2005/8/layout/hierarchy3"/>
    <dgm:cxn modelId="{98243305-811F-4397-A72F-C34F998EAF9B}" type="presOf" srcId="{09671715-FD04-4CF5-AA15-F770CAA3E4A4}" destId="{B946527B-D9F0-4CB8-AAA0-07EFD2FDBFE3}" srcOrd="0" destOrd="0" presId="urn:microsoft.com/office/officeart/2005/8/layout/hierarchy3"/>
    <dgm:cxn modelId="{F99BA23E-7B1F-4643-9178-CA887974D9CD}" type="presOf" srcId="{3EA2E552-871A-4B81-8528-B545976358C1}" destId="{42DD2995-44F3-4187-88E6-0E409F7C8FBF}" srcOrd="1" destOrd="0" presId="urn:microsoft.com/office/officeart/2005/8/layout/hierarchy3"/>
    <dgm:cxn modelId="{B656C856-BD93-478C-ADE9-A338E53A8E18}" type="presOf" srcId="{71766124-A8C4-490B-9E41-D48353CDB7BB}" destId="{6BC61D23-86EF-42A7-A48D-CB0DC651D95F}" srcOrd="0" destOrd="0" presId="urn:microsoft.com/office/officeart/2005/8/layout/hierarchy3"/>
    <dgm:cxn modelId="{F5A453EA-0666-45A6-A3A5-5F93369BC22C}" srcId="{3EA2E552-871A-4B81-8528-B545976358C1}" destId="{563AE597-E2E6-4E29-AE1E-49147F61A8C8}" srcOrd="2" destOrd="0" parTransId="{15C04B6F-A2F1-4CCF-8F99-BF17BAA5D7EE}" sibTransId="{66248130-B9EA-40D6-8D3B-1230317E2EB3}"/>
    <dgm:cxn modelId="{75C05E3B-A608-4D94-BF5D-B5CFCBC4F5DA}" type="presOf" srcId="{B0902C7A-7FBC-41F8-A66C-6B951239F09B}" destId="{3AAFF565-6BA4-425D-AFF6-4A9F82DEBBE4}" srcOrd="0" destOrd="0" presId="urn:microsoft.com/office/officeart/2005/8/layout/hierarchy3"/>
    <dgm:cxn modelId="{5DD7A02E-0C74-43C9-912B-415E7B03BA40}" type="presParOf" srcId="{E33DCF9E-163F-42FB-9D48-E80525156470}" destId="{F0A260AE-B7D5-4423-A313-775D184164F1}" srcOrd="0" destOrd="0" presId="urn:microsoft.com/office/officeart/2005/8/layout/hierarchy3"/>
    <dgm:cxn modelId="{B3CC5AC9-216F-45DD-9909-0981843B23AA}" type="presParOf" srcId="{F0A260AE-B7D5-4423-A313-775D184164F1}" destId="{E8F11528-1D0C-43C5-9CC5-6D5DA8030098}" srcOrd="0" destOrd="0" presId="urn:microsoft.com/office/officeart/2005/8/layout/hierarchy3"/>
    <dgm:cxn modelId="{2BBAD173-4F01-4783-8E9B-BF2AC089A053}" type="presParOf" srcId="{E8F11528-1D0C-43C5-9CC5-6D5DA8030098}" destId="{6BC61D23-86EF-42A7-A48D-CB0DC651D95F}" srcOrd="0" destOrd="0" presId="urn:microsoft.com/office/officeart/2005/8/layout/hierarchy3"/>
    <dgm:cxn modelId="{8BA91B33-3E8A-4B70-8C2F-FD5815197278}" type="presParOf" srcId="{E8F11528-1D0C-43C5-9CC5-6D5DA8030098}" destId="{A2E241CD-1627-4D21-B0CB-C1F35E1583AB}" srcOrd="1" destOrd="0" presId="urn:microsoft.com/office/officeart/2005/8/layout/hierarchy3"/>
    <dgm:cxn modelId="{18DF43A2-7F71-4C66-A5D0-54362B149E88}" type="presParOf" srcId="{F0A260AE-B7D5-4423-A313-775D184164F1}" destId="{66515D84-B608-46A3-95C3-B1EAB82D36CE}" srcOrd="1" destOrd="0" presId="urn:microsoft.com/office/officeart/2005/8/layout/hierarchy3"/>
    <dgm:cxn modelId="{01004B1C-1C13-444E-A8B2-1FD0FB9F2C19}" type="presParOf" srcId="{66515D84-B608-46A3-95C3-B1EAB82D36CE}" destId="{97109A1D-251F-4525-8581-6AB42DDA005D}" srcOrd="0" destOrd="0" presId="urn:microsoft.com/office/officeart/2005/8/layout/hierarchy3"/>
    <dgm:cxn modelId="{CF4832E9-C1BB-4166-996F-51B55A08C6E9}" type="presParOf" srcId="{66515D84-B608-46A3-95C3-B1EAB82D36CE}" destId="{1B50B438-038B-4712-9083-FDE97919C666}" srcOrd="1" destOrd="0" presId="urn:microsoft.com/office/officeart/2005/8/layout/hierarchy3"/>
    <dgm:cxn modelId="{5F62810C-2259-4A77-9E99-36D9C48C71B0}" type="presParOf" srcId="{66515D84-B608-46A3-95C3-B1EAB82D36CE}" destId="{96DEE48A-AF38-4227-8FA6-66366397EBEE}" srcOrd="2" destOrd="0" presId="urn:microsoft.com/office/officeart/2005/8/layout/hierarchy3"/>
    <dgm:cxn modelId="{42B67E7B-9858-432D-839F-E2BEF5ABD258}" type="presParOf" srcId="{66515D84-B608-46A3-95C3-B1EAB82D36CE}" destId="{3BB7AAE2-8E29-4E3F-A687-62CC8B6CD1EA}" srcOrd="3" destOrd="0" presId="urn:microsoft.com/office/officeart/2005/8/layout/hierarchy3"/>
    <dgm:cxn modelId="{A10A5599-45F8-4BA9-8B29-A5E2A63B2B7E}" type="presParOf" srcId="{66515D84-B608-46A3-95C3-B1EAB82D36CE}" destId="{E64FC8D6-7A79-4DDB-BF0A-A8F20A47D522}" srcOrd="4" destOrd="0" presId="urn:microsoft.com/office/officeart/2005/8/layout/hierarchy3"/>
    <dgm:cxn modelId="{97AFBDF3-4B9E-43DF-9411-2A33A1C4C1CA}" type="presParOf" srcId="{66515D84-B608-46A3-95C3-B1EAB82D36CE}" destId="{3AAFF565-6BA4-425D-AFF6-4A9F82DEBBE4}" srcOrd="5" destOrd="0" presId="urn:microsoft.com/office/officeart/2005/8/layout/hierarchy3"/>
    <dgm:cxn modelId="{5500BA19-8085-4FE9-A348-7C93926D7C85}" type="presParOf" srcId="{66515D84-B608-46A3-95C3-B1EAB82D36CE}" destId="{8884E828-6458-4186-80D7-555CE27EAAD1}" srcOrd="6" destOrd="0" presId="urn:microsoft.com/office/officeart/2005/8/layout/hierarchy3"/>
    <dgm:cxn modelId="{1954BD98-3F49-4FEF-BFE4-2A58910CE26B}" type="presParOf" srcId="{66515D84-B608-46A3-95C3-B1EAB82D36CE}" destId="{2AE782B9-1CC3-4C7A-923B-D001F1AAA3C9}" srcOrd="7" destOrd="0" presId="urn:microsoft.com/office/officeart/2005/8/layout/hierarchy3"/>
    <dgm:cxn modelId="{C55D84D6-A450-4CA8-AA39-325DB0C97716}" type="presParOf" srcId="{66515D84-B608-46A3-95C3-B1EAB82D36CE}" destId="{C658DA2A-98DD-4F9C-82DF-4605840BBF57}" srcOrd="8" destOrd="0" presId="urn:microsoft.com/office/officeart/2005/8/layout/hierarchy3"/>
    <dgm:cxn modelId="{0AEF0DB2-B620-4E89-B5F2-863B04DEB3DF}" type="presParOf" srcId="{66515D84-B608-46A3-95C3-B1EAB82D36CE}" destId="{B30145F9-BA0D-4171-9677-2CE3FE8B3B71}" srcOrd="9" destOrd="0" presId="urn:microsoft.com/office/officeart/2005/8/layout/hierarchy3"/>
    <dgm:cxn modelId="{FC0DC0EF-F7F1-4B2B-9F3C-9360D4E35CC5}" type="presParOf" srcId="{E33DCF9E-163F-42FB-9D48-E80525156470}" destId="{484EDB15-1FBC-436B-A6DE-C28D21211DE8}" srcOrd="1" destOrd="0" presId="urn:microsoft.com/office/officeart/2005/8/layout/hierarchy3"/>
    <dgm:cxn modelId="{1239C3D0-CE34-47E5-8255-A6B61329555C}" type="presParOf" srcId="{484EDB15-1FBC-436B-A6DE-C28D21211DE8}" destId="{30D5A33C-9F26-4022-9A5D-C17EBC22E17E}" srcOrd="0" destOrd="0" presId="urn:microsoft.com/office/officeart/2005/8/layout/hierarchy3"/>
    <dgm:cxn modelId="{3B02A777-7CDE-4651-A656-6338DF26E3FA}" type="presParOf" srcId="{30D5A33C-9F26-4022-9A5D-C17EBC22E17E}" destId="{377B93A2-00F6-4B92-A6A4-51E31E8A5900}" srcOrd="0" destOrd="0" presId="urn:microsoft.com/office/officeart/2005/8/layout/hierarchy3"/>
    <dgm:cxn modelId="{E2E78ACC-3B50-4B67-85B4-71A17846D61F}" type="presParOf" srcId="{30D5A33C-9F26-4022-9A5D-C17EBC22E17E}" destId="{42DD2995-44F3-4187-88E6-0E409F7C8FBF}" srcOrd="1" destOrd="0" presId="urn:microsoft.com/office/officeart/2005/8/layout/hierarchy3"/>
    <dgm:cxn modelId="{1F2ADF57-70DF-42FD-BD7E-209D7AD98939}" type="presParOf" srcId="{484EDB15-1FBC-436B-A6DE-C28D21211DE8}" destId="{0C806F17-DE2C-454F-98A6-88A289E1B1D1}" srcOrd="1" destOrd="0" presId="urn:microsoft.com/office/officeart/2005/8/layout/hierarchy3"/>
    <dgm:cxn modelId="{DE75345A-83E1-42AD-917F-AAB9C1371E08}" type="presParOf" srcId="{0C806F17-DE2C-454F-98A6-88A289E1B1D1}" destId="{889577CF-B648-4C92-A18E-D27EC2A22367}" srcOrd="0" destOrd="0" presId="urn:microsoft.com/office/officeart/2005/8/layout/hierarchy3"/>
    <dgm:cxn modelId="{8F1FBBE6-7C0B-4EC1-BF5F-5C42BE08507F}" type="presParOf" srcId="{0C806F17-DE2C-454F-98A6-88A289E1B1D1}" destId="{DCAA1ACA-D3B1-43D1-9ADA-C089134BE572}" srcOrd="1" destOrd="0" presId="urn:microsoft.com/office/officeart/2005/8/layout/hierarchy3"/>
    <dgm:cxn modelId="{9C2C0790-AA80-4108-B0B6-0BE86C556D8C}" type="presParOf" srcId="{0C806F17-DE2C-454F-98A6-88A289E1B1D1}" destId="{4ADBF72B-2D03-4123-9101-1D3D0D7E7588}" srcOrd="2" destOrd="0" presId="urn:microsoft.com/office/officeart/2005/8/layout/hierarchy3"/>
    <dgm:cxn modelId="{81F20BF0-B88D-4EDE-B4C0-C86E1A0A9C93}" type="presParOf" srcId="{0C806F17-DE2C-454F-98A6-88A289E1B1D1}" destId="{B946527B-D9F0-4CB8-AAA0-07EFD2FDBFE3}" srcOrd="3" destOrd="0" presId="urn:microsoft.com/office/officeart/2005/8/layout/hierarchy3"/>
    <dgm:cxn modelId="{13436192-E4EF-41AB-8ED4-FB7530B2138A}" type="presParOf" srcId="{0C806F17-DE2C-454F-98A6-88A289E1B1D1}" destId="{583BBEFF-7F01-4A35-B6D5-1F58F2496048}" srcOrd="4" destOrd="0" presId="urn:microsoft.com/office/officeart/2005/8/layout/hierarchy3"/>
    <dgm:cxn modelId="{3BCC6784-A20B-4DCC-89D2-A02DA4807263}" type="presParOf" srcId="{0C806F17-DE2C-454F-98A6-88A289E1B1D1}" destId="{2F414732-6F60-430F-A1E2-0F543E841D93}" srcOrd="5" destOrd="0" presId="urn:microsoft.com/office/officeart/2005/8/layout/hierarchy3"/>
    <dgm:cxn modelId="{96A6F653-7BCE-47FD-BC23-572322CFD3A5}" type="presParOf" srcId="{0C806F17-DE2C-454F-98A6-88A289E1B1D1}" destId="{9719039A-1DEE-4B19-A4BF-322011919B63}" srcOrd="6" destOrd="0" presId="urn:microsoft.com/office/officeart/2005/8/layout/hierarchy3"/>
    <dgm:cxn modelId="{418B1CAE-052B-49DB-B49F-92788B103218}" type="presParOf" srcId="{0C806F17-DE2C-454F-98A6-88A289E1B1D1}" destId="{9F1B7704-479C-4661-B919-52E11FBBC2F9}" srcOrd="7" destOrd="0" presId="urn:microsoft.com/office/officeart/2005/8/layout/hierarchy3"/>
    <dgm:cxn modelId="{94055F77-8133-4026-BB78-38690945663D}" type="presParOf" srcId="{0C806F17-DE2C-454F-98A6-88A289E1B1D1}" destId="{0084D463-5097-42AC-8B57-F3C1D448EAC7}" srcOrd="8" destOrd="0" presId="urn:microsoft.com/office/officeart/2005/8/layout/hierarchy3"/>
    <dgm:cxn modelId="{0125846E-F5F5-4084-B081-E68218C6F683}" type="presParOf" srcId="{0C806F17-DE2C-454F-98A6-88A289E1B1D1}" destId="{D6791835-E82F-46FA-B104-A45E5D2739CE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110B03-2750-44D9-9B84-11B8BE1E3BE6}" type="doc">
      <dgm:prSet loTypeId="urn:microsoft.com/office/officeart/2005/8/layout/lProcess2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fr-FR"/>
        </a:p>
      </dgm:t>
    </dgm:pt>
    <dgm:pt modelId="{D31D63DC-D2E6-44BA-8987-E6A10D642CF2}">
      <dgm:prSet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r>
            <a:rPr lang="fr-FR" dirty="0" smtClean="0">
              <a:ea typeface="+mn-ea"/>
              <a:cs typeface="+mn-cs"/>
            </a:rPr>
            <a:t>Formation du contrat de travail</a:t>
          </a:r>
        </a:p>
      </dgm:t>
    </dgm:pt>
    <dgm:pt modelId="{9A6D021C-AFD6-4BA6-A9C9-E9429B755865}" type="parTrans" cxnId="{816319AA-99CF-4ABD-AD75-BB8D2D31CAF6}">
      <dgm:prSet/>
      <dgm:spPr/>
      <dgm:t>
        <a:bodyPr/>
        <a:lstStyle/>
        <a:p>
          <a:endParaRPr lang="fr-FR"/>
        </a:p>
      </dgm:t>
    </dgm:pt>
    <dgm:pt modelId="{DF6A8920-9999-4F26-833F-5B16E558D93F}" type="sibTrans" cxnId="{816319AA-99CF-4ABD-AD75-BB8D2D31CAF6}">
      <dgm:prSet/>
      <dgm:spPr/>
      <dgm:t>
        <a:bodyPr/>
        <a:lstStyle/>
        <a:p>
          <a:endParaRPr lang="fr-FR"/>
        </a:p>
      </dgm:t>
    </dgm:pt>
    <dgm:pt modelId="{4F253CB1-65F7-4185-BE54-512ED16170FF}">
      <dgm:prSet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path path="circle">
            <a:fillToRect l="100000" b="100000"/>
          </a:path>
          <a:tileRect t="-100000" r="-100000"/>
        </a:gradFill>
      </dgm:spPr>
      <dgm:t>
        <a:bodyPr/>
        <a:lstStyle/>
        <a:p>
          <a:r>
            <a:rPr lang="fr-FR" dirty="0" smtClean="0">
              <a:ea typeface="+mn-ea"/>
              <a:cs typeface="+mn-cs"/>
            </a:rPr>
            <a:t>Exécution et modification du contrat de travail</a:t>
          </a:r>
          <a:endParaRPr lang="fr-FR" dirty="0">
            <a:ea typeface="+mn-ea"/>
            <a:cs typeface="+mn-cs"/>
          </a:endParaRPr>
        </a:p>
      </dgm:t>
    </dgm:pt>
    <dgm:pt modelId="{46664E89-1277-42D0-B0B2-60A843946C08}" type="parTrans" cxnId="{3FE8E7BE-1061-465B-8E12-7B2BD029EA45}">
      <dgm:prSet/>
      <dgm:spPr/>
      <dgm:t>
        <a:bodyPr/>
        <a:lstStyle/>
        <a:p>
          <a:endParaRPr lang="fr-FR"/>
        </a:p>
      </dgm:t>
    </dgm:pt>
    <dgm:pt modelId="{D905B159-3A84-432D-A02C-2A3935F3BD3B}" type="sibTrans" cxnId="{3FE8E7BE-1061-465B-8E12-7B2BD029EA45}">
      <dgm:prSet/>
      <dgm:spPr/>
      <dgm:t>
        <a:bodyPr/>
        <a:lstStyle/>
        <a:p>
          <a:endParaRPr lang="fr-FR"/>
        </a:p>
      </dgm:t>
    </dgm:pt>
    <dgm:pt modelId="{C1BBDF2C-157A-4FA9-B4CB-FC8D3F56757D}">
      <dgm:prSet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fr-FR" dirty="0" smtClean="0"/>
            <a:t>Suspension du contrat de travail</a:t>
          </a:r>
        </a:p>
      </dgm:t>
    </dgm:pt>
    <dgm:pt modelId="{8F1EA591-9813-4F58-B104-2A4F8007624E}" type="parTrans" cxnId="{6A96F8FD-6746-41B1-AF17-AB740D5671AF}">
      <dgm:prSet/>
      <dgm:spPr/>
      <dgm:t>
        <a:bodyPr/>
        <a:lstStyle/>
        <a:p>
          <a:endParaRPr lang="fr-FR"/>
        </a:p>
      </dgm:t>
    </dgm:pt>
    <dgm:pt modelId="{B8217FF7-4A07-47DA-B884-73B81BEE7FD3}" type="sibTrans" cxnId="{6A96F8FD-6746-41B1-AF17-AB740D5671AF}">
      <dgm:prSet/>
      <dgm:spPr/>
      <dgm:t>
        <a:bodyPr/>
        <a:lstStyle/>
        <a:p>
          <a:endParaRPr lang="fr-FR"/>
        </a:p>
      </dgm:t>
    </dgm:pt>
    <dgm:pt modelId="{D17D3175-4F04-42FA-B758-F574FF7B04C9}">
      <dgm:prSet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fr-FR" dirty="0" smtClean="0">
              <a:ea typeface="+mn-ea"/>
              <a:cs typeface="+mn-cs"/>
            </a:rPr>
            <a:t>Rupture du contrat de travail</a:t>
          </a:r>
        </a:p>
      </dgm:t>
    </dgm:pt>
    <dgm:pt modelId="{69479EEB-B3FE-4CA9-9465-76AE3B6FB00C}" type="parTrans" cxnId="{9B60336E-F1FE-4A78-A100-2F98CD654D15}">
      <dgm:prSet/>
      <dgm:spPr/>
      <dgm:t>
        <a:bodyPr/>
        <a:lstStyle/>
        <a:p>
          <a:endParaRPr lang="fr-FR"/>
        </a:p>
      </dgm:t>
    </dgm:pt>
    <dgm:pt modelId="{322D740E-8D09-46C5-B3DA-110EF1CDF66F}" type="sibTrans" cxnId="{9B60336E-F1FE-4A78-A100-2F98CD654D15}">
      <dgm:prSet/>
      <dgm:spPr/>
      <dgm:t>
        <a:bodyPr/>
        <a:lstStyle/>
        <a:p>
          <a:endParaRPr lang="fr-FR"/>
        </a:p>
      </dgm:t>
    </dgm:pt>
    <dgm:pt modelId="{15AFB1F0-F830-46FB-87E7-21E4DBFE3786}">
      <dgm:prSet/>
      <dgm:spPr>
        <a:solidFill>
          <a:srgbClr val="92D05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  <a:ea typeface="+mn-ea"/>
              <a:cs typeface="+mn-cs"/>
            </a:rPr>
            <a:t>Période d’essai</a:t>
          </a:r>
        </a:p>
      </dgm:t>
    </dgm:pt>
    <dgm:pt modelId="{283BB0CC-D6C5-46FC-B119-2DE428237264}" type="parTrans" cxnId="{8C70F628-0FC0-44BE-94B4-0B76FC2C8D07}">
      <dgm:prSet/>
      <dgm:spPr/>
      <dgm:t>
        <a:bodyPr/>
        <a:lstStyle/>
        <a:p>
          <a:endParaRPr lang="fr-FR"/>
        </a:p>
      </dgm:t>
    </dgm:pt>
    <dgm:pt modelId="{F7E5A326-BE25-4ED8-8EBF-C928171F21DE}" type="sibTrans" cxnId="{8C70F628-0FC0-44BE-94B4-0B76FC2C8D07}">
      <dgm:prSet/>
      <dgm:spPr/>
      <dgm:t>
        <a:bodyPr/>
        <a:lstStyle/>
        <a:p>
          <a:endParaRPr lang="fr-FR"/>
        </a:p>
      </dgm:t>
    </dgm:pt>
    <dgm:pt modelId="{C137BC9F-8F6B-490A-9D03-FFAC19EA528C}">
      <dgm:prSet/>
      <dgm:spPr>
        <a:solidFill>
          <a:srgbClr val="FFFF0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  <a:ea typeface="+mn-ea"/>
              <a:cs typeface="+mn-cs"/>
            </a:rPr>
            <a:t>Mobilité géographique</a:t>
          </a:r>
          <a:endParaRPr lang="fr-FR" b="1" dirty="0">
            <a:solidFill>
              <a:schemeClr val="tx1"/>
            </a:solidFill>
            <a:ea typeface="+mn-ea"/>
            <a:cs typeface="+mn-cs"/>
          </a:endParaRPr>
        </a:p>
      </dgm:t>
    </dgm:pt>
    <dgm:pt modelId="{7AA6E22F-AE2D-4097-9F0E-55FB1EAC48D7}" type="parTrans" cxnId="{AC9D7595-007D-4132-919C-9C2D19DEC4ED}">
      <dgm:prSet/>
      <dgm:spPr/>
      <dgm:t>
        <a:bodyPr/>
        <a:lstStyle/>
        <a:p>
          <a:endParaRPr lang="fr-FR"/>
        </a:p>
      </dgm:t>
    </dgm:pt>
    <dgm:pt modelId="{F1D67182-163F-4E04-8DF1-B20BC0DAB7D8}" type="sibTrans" cxnId="{AC9D7595-007D-4132-919C-9C2D19DEC4ED}">
      <dgm:prSet/>
      <dgm:spPr/>
      <dgm:t>
        <a:bodyPr/>
        <a:lstStyle/>
        <a:p>
          <a:endParaRPr lang="fr-FR"/>
        </a:p>
      </dgm:t>
    </dgm:pt>
    <dgm:pt modelId="{39CA027F-1886-44FF-B783-CEA3B22C0DD9}">
      <dgm:prSet/>
      <dgm:spPr>
        <a:solidFill>
          <a:srgbClr val="00B05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Congés pour évènements familiaux</a:t>
          </a:r>
        </a:p>
      </dgm:t>
    </dgm:pt>
    <dgm:pt modelId="{67F865CB-338C-4645-88B4-D1B3BE941E2B}" type="parTrans" cxnId="{01F4D9B6-1B24-468F-9AA2-681BA187BEF7}">
      <dgm:prSet/>
      <dgm:spPr/>
      <dgm:t>
        <a:bodyPr/>
        <a:lstStyle/>
        <a:p>
          <a:endParaRPr lang="fr-FR"/>
        </a:p>
      </dgm:t>
    </dgm:pt>
    <dgm:pt modelId="{43CEDF60-87E9-4247-BC7B-502F253F4DE8}" type="sibTrans" cxnId="{01F4D9B6-1B24-468F-9AA2-681BA187BEF7}">
      <dgm:prSet/>
      <dgm:spPr/>
      <dgm:t>
        <a:bodyPr/>
        <a:lstStyle/>
        <a:p>
          <a:endParaRPr lang="fr-FR"/>
        </a:p>
      </dgm:t>
    </dgm:pt>
    <dgm:pt modelId="{2EC38C80-A7F8-4F54-AD04-7D905BE162CC}">
      <dgm:prSet custT="1"/>
      <dgm:spPr>
        <a:solidFill>
          <a:srgbClr val="FF0000"/>
        </a:solidFill>
      </dgm:spPr>
      <dgm:t>
        <a:bodyPr/>
        <a:lstStyle/>
        <a:p>
          <a:pPr algn="ctr"/>
          <a:r>
            <a:rPr lang="fr-FR" sz="1300" b="0" dirty="0" smtClean="0">
              <a:solidFill>
                <a:schemeClr val="tx1"/>
              </a:solidFill>
            </a:rPr>
            <a:t>Congés liés à la parentalité : (maternité, adoption, enfant malade)</a:t>
          </a:r>
        </a:p>
      </dgm:t>
    </dgm:pt>
    <dgm:pt modelId="{7A04CD76-02A7-46BD-B787-35FB6B7D178E}" type="parTrans" cxnId="{611AE38E-42CD-4709-8A0D-349118E856BE}">
      <dgm:prSet/>
      <dgm:spPr/>
      <dgm:t>
        <a:bodyPr/>
        <a:lstStyle/>
        <a:p>
          <a:endParaRPr lang="fr-FR"/>
        </a:p>
      </dgm:t>
    </dgm:pt>
    <dgm:pt modelId="{3F7EA1E2-50C4-4962-8675-CBEE6430C9A6}" type="sibTrans" cxnId="{611AE38E-42CD-4709-8A0D-349118E856BE}">
      <dgm:prSet/>
      <dgm:spPr/>
      <dgm:t>
        <a:bodyPr/>
        <a:lstStyle/>
        <a:p>
          <a:endParaRPr lang="fr-FR"/>
        </a:p>
      </dgm:t>
    </dgm:pt>
    <dgm:pt modelId="{5161098E-AB3D-48C4-987F-FD4BD9E87824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sz="1600" b="1" dirty="0" smtClean="0">
              <a:solidFill>
                <a:schemeClr val="tx1"/>
              </a:solidFill>
            </a:rPr>
            <a:t>Maladie</a:t>
          </a:r>
        </a:p>
      </dgm:t>
    </dgm:pt>
    <dgm:pt modelId="{EB259A93-309A-4DA5-ABA3-0546F3D81CD4}" type="parTrans" cxnId="{AB6EDCBA-25B4-41DC-AE08-CB3C5DC03CEB}">
      <dgm:prSet/>
      <dgm:spPr/>
      <dgm:t>
        <a:bodyPr/>
        <a:lstStyle/>
        <a:p>
          <a:endParaRPr lang="fr-FR"/>
        </a:p>
      </dgm:t>
    </dgm:pt>
    <dgm:pt modelId="{C249E826-475C-4702-A826-D5D58A9C47A8}" type="sibTrans" cxnId="{AB6EDCBA-25B4-41DC-AE08-CB3C5DC03CEB}">
      <dgm:prSet/>
      <dgm:spPr/>
      <dgm:t>
        <a:bodyPr/>
        <a:lstStyle/>
        <a:p>
          <a:endParaRPr lang="fr-FR"/>
        </a:p>
      </dgm:t>
    </dgm:pt>
    <dgm:pt modelId="{4839E94B-06D9-4263-9CF1-189E24209201}">
      <dgm:prSet/>
      <dgm:spPr>
        <a:solidFill>
          <a:srgbClr val="FFC00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  <a:ea typeface="+mn-ea"/>
              <a:cs typeface="+mn-cs"/>
            </a:rPr>
            <a:t>Démission</a:t>
          </a:r>
        </a:p>
      </dgm:t>
    </dgm:pt>
    <dgm:pt modelId="{BB2628C4-DB9F-4D9E-A719-DC42A9BAAD1B}" type="parTrans" cxnId="{AAA30F10-432B-4378-855E-9DEDDAB4DD56}">
      <dgm:prSet/>
      <dgm:spPr/>
      <dgm:t>
        <a:bodyPr/>
        <a:lstStyle/>
        <a:p>
          <a:endParaRPr lang="fr-FR"/>
        </a:p>
      </dgm:t>
    </dgm:pt>
    <dgm:pt modelId="{6EDFD14A-AA1A-4A0C-A467-4D4B3D173468}" type="sibTrans" cxnId="{AAA30F10-432B-4378-855E-9DEDDAB4DD56}">
      <dgm:prSet/>
      <dgm:spPr/>
      <dgm:t>
        <a:bodyPr/>
        <a:lstStyle/>
        <a:p>
          <a:endParaRPr lang="fr-FR"/>
        </a:p>
      </dgm:t>
    </dgm:pt>
    <dgm:pt modelId="{143902AD-713C-45E9-BCEC-D66CD1A56AA9}">
      <dgm:prSet/>
      <dgm:spPr>
        <a:solidFill>
          <a:srgbClr val="00B0F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  <a:ea typeface="+mn-ea"/>
              <a:cs typeface="+mn-cs"/>
            </a:rPr>
            <a:t>Rupture conventionnelle </a:t>
          </a:r>
        </a:p>
      </dgm:t>
    </dgm:pt>
    <dgm:pt modelId="{52841BEF-2027-4094-A594-522BA15F72E6}" type="parTrans" cxnId="{76840950-88F9-4566-A037-66DABB853660}">
      <dgm:prSet/>
      <dgm:spPr/>
      <dgm:t>
        <a:bodyPr/>
        <a:lstStyle/>
        <a:p>
          <a:endParaRPr lang="fr-FR"/>
        </a:p>
      </dgm:t>
    </dgm:pt>
    <dgm:pt modelId="{5FAE947A-ADAA-4AC8-8522-6C1F2FC77444}" type="sibTrans" cxnId="{76840950-88F9-4566-A037-66DABB853660}">
      <dgm:prSet/>
      <dgm:spPr/>
      <dgm:t>
        <a:bodyPr/>
        <a:lstStyle/>
        <a:p>
          <a:endParaRPr lang="fr-FR"/>
        </a:p>
      </dgm:t>
    </dgm:pt>
    <dgm:pt modelId="{C0FCEAE7-B672-4C85-BBA6-A4939D9430A2}">
      <dgm:prSet/>
      <dgm:spPr>
        <a:solidFill>
          <a:srgbClr val="00B05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  <a:ea typeface="+mn-ea"/>
              <a:cs typeface="+mn-cs"/>
            </a:rPr>
            <a:t>Départ à la retraite</a:t>
          </a:r>
        </a:p>
      </dgm:t>
    </dgm:pt>
    <dgm:pt modelId="{508F96C5-8A8B-4F09-A34F-998E98909102}" type="parTrans" cxnId="{C10BE876-D891-41E5-B1B2-29B57D90F6A9}">
      <dgm:prSet/>
      <dgm:spPr/>
      <dgm:t>
        <a:bodyPr/>
        <a:lstStyle/>
        <a:p>
          <a:endParaRPr lang="fr-FR"/>
        </a:p>
      </dgm:t>
    </dgm:pt>
    <dgm:pt modelId="{A80A54B8-B62A-4D57-99DF-A19B88B42F12}" type="sibTrans" cxnId="{C10BE876-D891-41E5-B1B2-29B57D90F6A9}">
      <dgm:prSet/>
      <dgm:spPr/>
      <dgm:t>
        <a:bodyPr/>
        <a:lstStyle/>
        <a:p>
          <a:endParaRPr lang="fr-FR"/>
        </a:p>
      </dgm:t>
    </dgm:pt>
    <dgm:pt modelId="{6EBA51B8-BF35-4870-9D25-9210EA65AB47}">
      <dgm:prSet/>
      <dgm:spPr>
        <a:solidFill>
          <a:srgbClr val="FF000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  <a:ea typeface="+mn-ea"/>
              <a:cs typeface="+mn-cs"/>
            </a:rPr>
            <a:t>Clause de non concurrence</a:t>
          </a:r>
        </a:p>
      </dgm:t>
    </dgm:pt>
    <dgm:pt modelId="{46B2C652-3169-41CC-BA5E-00166BD2BE28}" type="parTrans" cxnId="{75121232-1230-411C-80D8-0D28AFD14D64}">
      <dgm:prSet/>
      <dgm:spPr/>
      <dgm:t>
        <a:bodyPr/>
        <a:lstStyle/>
        <a:p>
          <a:endParaRPr lang="fr-FR"/>
        </a:p>
      </dgm:t>
    </dgm:pt>
    <dgm:pt modelId="{1C01E28D-3122-4196-A365-5E41253A41CA}" type="sibTrans" cxnId="{75121232-1230-411C-80D8-0D28AFD14D64}">
      <dgm:prSet/>
      <dgm:spPr/>
      <dgm:t>
        <a:bodyPr/>
        <a:lstStyle/>
        <a:p>
          <a:endParaRPr lang="fr-FR"/>
        </a:p>
      </dgm:t>
    </dgm:pt>
    <dgm:pt modelId="{75585AFF-F48C-4B25-A13F-C4EC381041B1}">
      <dgm:prSet/>
      <dgm:spPr>
        <a:solidFill>
          <a:srgbClr val="7030A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  <a:ea typeface="+mn-ea"/>
              <a:cs typeface="+mn-cs"/>
            </a:rPr>
            <a:t>Licenciement </a:t>
          </a:r>
        </a:p>
      </dgm:t>
    </dgm:pt>
    <dgm:pt modelId="{DD2A6600-8569-4FD5-8074-A9EE81A5DD0F}" type="parTrans" cxnId="{44EC636F-0460-4A9E-9288-EA5665BC6D50}">
      <dgm:prSet/>
      <dgm:spPr/>
      <dgm:t>
        <a:bodyPr/>
        <a:lstStyle/>
        <a:p>
          <a:endParaRPr lang="fr-FR"/>
        </a:p>
      </dgm:t>
    </dgm:pt>
    <dgm:pt modelId="{3F1216B3-2E5A-41F6-8538-AC54A3F5C0E5}" type="sibTrans" cxnId="{44EC636F-0460-4A9E-9288-EA5665BC6D50}">
      <dgm:prSet/>
      <dgm:spPr/>
      <dgm:t>
        <a:bodyPr/>
        <a:lstStyle/>
        <a:p>
          <a:endParaRPr lang="fr-FR"/>
        </a:p>
      </dgm:t>
    </dgm:pt>
    <dgm:pt modelId="{727AE4E0-A855-4FDA-9502-5901E2FF251B}">
      <dgm:prSet/>
      <dgm:spPr>
        <a:solidFill>
          <a:srgbClr val="00B0F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</a:rPr>
            <a:t>Service National / réserve opérationnelle</a:t>
          </a:r>
        </a:p>
      </dgm:t>
    </dgm:pt>
    <dgm:pt modelId="{8F9A6A7B-427B-4773-A684-D29911731F26}" type="parTrans" cxnId="{15C2EE18-BEBE-4417-93BC-EE4A74926471}">
      <dgm:prSet/>
      <dgm:spPr/>
      <dgm:t>
        <a:bodyPr/>
        <a:lstStyle/>
        <a:p>
          <a:endParaRPr lang="fr-FR"/>
        </a:p>
      </dgm:t>
    </dgm:pt>
    <dgm:pt modelId="{12B4AF94-4850-4F57-A6B0-8878B0101A79}" type="sibTrans" cxnId="{15C2EE18-BEBE-4417-93BC-EE4A74926471}">
      <dgm:prSet/>
      <dgm:spPr/>
      <dgm:t>
        <a:bodyPr/>
        <a:lstStyle/>
        <a:p>
          <a:endParaRPr lang="fr-FR"/>
        </a:p>
      </dgm:t>
    </dgm:pt>
    <dgm:pt modelId="{CDC31349-8DD7-4231-8D42-83B4D6B979DE}">
      <dgm:prSet/>
      <dgm:spPr>
        <a:solidFill>
          <a:srgbClr val="FFC00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  <a:ea typeface="+mn-ea"/>
              <a:cs typeface="+mn-cs"/>
            </a:rPr>
            <a:t>Mise à la retraite</a:t>
          </a:r>
        </a:p>
      </dgm:t>
    </dgm:pt>
    <dgm:pt modelId="{2653E40F-1E05-4AB2-8D99-F179E11AF828}" type="sibTrans" cxnId="{5A21135D-375C-428E-8C12-81A21745D628}">
      <dgm:prSet/>
      <dgm:spPr/>
      <dgm:t>
        <a:bodyPr/>
        <a:lstStyle/>
        <a:p>
          <a:endParaRPr lang="fr-FR"/>
        </a:p>
      </dgm:t>
    </dgm:pt>
    <dgm:pt modelId="{016ECBB2-E7CE-4C5F-A83B-B37CF8A9BA38}" type="parTrans" cxnId="{5A21135D-375C-428E-8C12-81A21745D628}">
      <dgm:prSet/>
      <dgm:spPr/>
      <dgm:t>
        <a:bodyPr/>
        <a:lstStyle/>
        <a:p>
          <a:endParaRPr lang="fr-FR"/>
        </a:p>
      </dgm:t>
    </dgm:pt>
    <dgm:pt modelId="{C3DB46B0-F601-446C-9561-15E5506537AD}">
      <dgm:prSet/>
      <dgm:spPr>
        <a:solidFill>
          <a:srgbClr val="FFC000"/>
        </a:solidFill>
      </dgm:spPr>
      <dgm:t>
        <a:bodyPr/>
        <a:lstStyle/>
        <a:p>
          <a:r>
            <a:rPr lang="fr-FR" b="1" dirty="0" smtClean="0">
              <a:solidFill>
                <a:schemeClr val="tx1"/>
              </a:solidFill>
              <a:ea typeface="+mn-ea"/>
              <a:cs typeface="+mn-cs"/>
            </a:rPr>
            <a:t>Reclassement pour inaptitude</a:t>
          </a:r>
          <a:endParaRPr lang="fr-FR" b="1" dirty="0">
            <a:solidFill>
              <a:schemeClr val="tx1"/>
            </a:solidFill>
            <a:ea typeface="+mn-ea"/>
            <a:cs typeface="+mn-cs"/>
          </a:endParaRPr>
        </a:p>
      </dgm:t>
    </dgm:pt>
    <dgm:pt modelId="{38C52EEA-D76A-43A8-BD1B-FB8D52A68933}" type="parTrans" cxnId="{2EE495BB-04FF-451A-AE82-FE5E6D1DB078}">
      <dgm:prSet/>
      <dgm:spPr/>
      <dgm:t>
        <a:bodyPr/>
        <a:lstStyle/>
        <a:p>
          <a:endParaRPr lang="fr-FR"/>
        </a:p>
      </dgm:t>
    </dgm:pt>
    <dgm:pt modelId="{ED887D8C-1836-40CE-9283-D9F564A38219}" type="sibTrans" cxnId="{2EE495BB-04FF-451A-AE82-FE5E6D1DB078}">
      <dgm:prSet/>
      <dgm:spPr/>
      <dgm:t>
        <a:bodyPr/>
        <a:lstStyle/>
        <a:p>
          <a:endParaRPr lang="fr-FR"/>
        </a:p>
      </dgm:t>
    </dgm:pt>
    <dgm:pt modelId="{DC9862A5-921E-424C-A377-A97082AFC497}" type="pres">
      <dgm:prSet presAssocID="{82110B03-2750-44D9-9B84-11B8BE1E3BE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E5668A2-51EA-4D63-9987-89502C339A07}" type="pres">
      <dgm:prSet presAssocID="{D31D63DC-D2E6-44BA-8987-E6A10D642CF2}" presName="compNode" presStyleCnt="0"/>
      <dgm:spPr/>
      <dgm:t>
        <a:bodyPr/>
        <a:lstStyle/>
        <a:p>
          <a:endParaRPr lang="fr-FR"/>
        </a:p>
      </dgm:t>
    </dgm:pt>
    <dgm:pt modelId="{4B25086A-EBF8-4634-BA2E-439447F02C89}" type="pres">
      <dgm:prSet presAssocID="{D31D63DC-D2E6-44BA-8987-E6A10D642CF2}" presName="aNode" presStyleLbl="bgShp" presStyleIdx="0" presStyleCnt="4"/>
      <dgm:spPr/>
      <dgm:t>
        <a:bodyPr/>
        <a:lstStyle/>
        <a:p>
          <a:endParaRPr lang="fr-FR"/>
        </a:p>
      </dgm:t>
    </dgm:pt>
    <dgm:pt modelId="{C27E9FD8-ED24-4F1E-A7EB-69E6B9FD086E}" type="pres">
      <dgm:prSet presAssocID="{D31D63DC-D2E6-44BA-8987-E6A10D642CF2}" presName="textNode" presStyleLbl="bgShp" presStyleIdx="0" presStyleCnt="4"/>
      <dgm:spPr/>
      <dgm:t>
        <a:bodyPr/>
        <a:lstStyle/>
        <a:p>
          <a:endParaRPr lang="fr-FR"/>
        </a:p>
      </dgm:t>
    </dgm:pt>
    <dgm:pt modelId="{F3A4CF69-122B-4C7E-B1B3-0841A58F2385}" type="pres">
      <dgm:prSet presAssocID="{D31D63DC-D2E6-44BA-8987-E6A10D642CF2}" presName="compChildNode" presStyleCnt="0"/>
      <dgm:spPr/>
      <dgm:t>
        <a:bodyPr/>
        <a:lstStyle/>
        <a:p>
          <a:endParaRPr lang="fr-FR"/>
        </a:p>
      </dgm:t>
    </dgm:pt>
    <dgm:pt modelId="{85CA46D4-ED0B-4DDF-9420-1F206C732F5D}" type="pres">
      <dgm:prSet presAssocID="{D31D63DC-D2E6-44BA-8987-E6A10D642CF2}" presName="theInnerList" presStyleCnt="0"/>
      <dgm:spPr/>
      <dgm:t>
        <a:bodyPr/>
        <a:lstStyle/>
        <a:p>
          <a:endParaRPr lang="fr-FR"/>
        </a:p>
      </dgm:t>
    </dgm:pt>
    <dgm:pt modelId="{BA1E322C-52E3-4265-90F1-429F16DD1912}" type="pres">
      <dgm:prSet presAssocID="{15AFB1F0-F830-46FB-87E7-21E4DBFE3786}" presName="childNode" presStyleLbl="node1" presStyleIdx="0" presStyleCnt="13" custScaleY="236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E06C3D-CC8C-4C83-81DC-A38CB6676C1D}" type="pres">
      <dgm:prSet presAssocID="{D31D63DC-D2E6-44BA-8987-E6A10D642CF2}" presName="aSpace" presStyleCnt="0"/>
      <dgm:spPr/>
      <dgm:t>
        <a:bodyPr/>
        <a:lstStyle/>
        <a:p>
          <a:endParaRPr lang="fr-FR"/>
        </a:p>
      </dgm:t>
    </dgm:pt>
    <dgm:pt modelId="{02447719-06B3-4BC9-9720-D07A564EBFDD}" type="pres">
      <dgm:prSet presAssocID="{4F253CB1-65F7-4185-BE54-512ED16170FF}" presName="compNode" presStyleCnt="0"/>
      <dgm:spPr/>
      <dgm:t>
        <a:bodyPr/>
        <a:lstStyle/>
        <a:p>
          <a:endParaRPr lang="fr-FR"/>
        </a:p>
      </dgm:t>
    </dgm:pt>
    <dgm:pt modelId="{85A6FBC3-CACA-4278-9486-756788F7DF12}" type="pres">
      <dgm:prSet presAssocID="{4F253CB1-65F7-4185-BE54-512ED16170FF}" presName="aNode" presStyleLbl="bgShp" presStyleIdx="1" presStyleCnt="4"/>
      <dgm:spPr/>
      <dgm:t>
        <a:bodyPr/>
        <a:lstStyle/>
        <a:p>
          <a:endParaRPr lang="fr-FR"/>
        </a:p>
      </dgm:t>
    </dgm:pt>
    <dgm:pt modelId="{9D3DE242-7C3E-4A16-8F64-898084547830}" type="pres">
      <dgm:prSet presAssocID="{4F253CB1-65F7-4185-BE54-512ED16170FF}" presName="textNode" presStyleLbl="bgShp" presStyleIdx="1" presStyleCnt="4"/>
      <dgm:spPr/>
      <dgm:t>
        <a:bodyPr/>
        <a:lstStyle/>
        <a:p>
          <a:endParaRPr lang="fr-FR"/>
        </a:p>
      </dgm:t>
    </dgm:pt>
    <dgm:pt modelId="{107F8ACC-07A6-4738-A875-228EB5D2B64A}" type="pres">
      <dgm:prSet presAssocID="{4F253CB1-65F7-4185-BE54-512ED16170FF}" presName="compChildNode" presStyleCnt="0"/>
      <dgm:spPr/>
      <dgm:t>
        <a:bodyPr/>
        <a:lstStyle/>
        <a:p>
          <a:endParaRPr lang="fr-FR"/>
        </a:p>
      </dgm:t>
    </dgm:pt>
    <dgm:pt modelId="{BCBF6D65-7A1A-4917-B0D4-CDEB0A2478C9}" type="pres">
      <dgm:prSet presAssocID="{4F253CB1-65F7-4185-BE54-512ED16170FF}" presName="theInnerList" presStyleCnt="0"/>
      <dgm:spPr/>
      <dgm:t>
        <a:bodyPr/>
        <a:lstStyle/>
        <a:p>
          <a:endParaRPr lang="fr-FR"/>
        </a:p>
      </dgm:t>
    </dgm:pt>
    <dgm:pt modelId="{AB6A3AE0-EED9-4456-B990-A889F1503B07}" type="pres">
      <dgm:prSet presAssocID="{C137BC9F-8F6B-490A-9D03-FFAC19EA528C}" presName="childNode" presStyleLbl="node1" presStyleIdx="1" presStyleCnt="13" custScaleY="268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C5E6BA-CF7D-467F-BEB8-E1AF95226C28}" type="pres">
      <dgm:prSet presAssocID="{C137BC9F-8F6B-490A-9D03-FFAC19EA528C}" presName="aSpace2" presStyleCnt="0"/>
      <dgm:spPr/>
      <dgm:t>
        <a:bodyPr/>
        <a:lstStyle/>
        <a:p>
          <a:endParaRPr lang="fr-FR"/>
        </a:p>
      </dgm:t>
    </dgm:pt>
    <dgm:pt modelId="{B20F04F5-7FA4-4A50-9EAA-DB8B82C55A7D}" type="pres">
      <dgm:prSet presAssocID="{C3DB46B0-F601-446C-9561-15E5506537AD}" presName="childNode" presStyleLbl="node1" presStyleIdx="2" presStyleCnt="13" custScaleY="271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1D9A43-13A6-40E6-96D1-F857751971E9}" type="pres">
      <dgm:prSet presAssocID="{4F253CB1-65F7-4185-BE54-512ED16170FF}" presName="aSpace" presStyleCnt="0"/>
      <dgm:spPr/>
      <dgm:t>
        <a:bodyPr/>
        <a:lstStyle/>
        <a:p>
          <a:endParaRPr lang="fr-FR"/>
        </a:p>
      </dgm:t>
    </dgm:pt>
    <dgm:pt modelId="{9EC43213-E140-4F97-BB5B-1E4C277EED64}" type="pres">
      <dgm:prSet presAssocID="{C1BBDF2C-157A-4FA9-B4CB-FC8D3F56757D}" presName="compNode" presStyleCnt="0"/>
      <dgm:spPr/>
      <dgm:t>
        <a:bodyPr/>
        <a:lstStyle/>
        <a:p>
          <a:endParaRPr lang="fr-FR"/>
        </a:p>
      </dgm:t>
    </dgm:pt>
    <dgm:pt modelId="{538B5409-E9C7-4C46-BB85-6F9CAC156D96}" type="pres">
      <dgm:prSet presAssocID="{C1BBDF2C-157A-4FA9-B4CB-FC8D3F56757D}" presName="aNode" presStyleLbl="bgShp" presStyleIdx="2" presStyleCnt="4"/>
      <dgm:spPr/>
      <dgm:t>
        <a:bodyPr/>
        <a:lstStyle/>
        <a:p>
          <a:endParaRPr lang="fr-FR"/>
        </a:p>
      </dgm:t>
    </dgm:pt>
    <dgm:pt modelId="{504881D2-18B3-47EA-9A93-0722AD377976}" type="pres">
      <dgm:prSet presAssocID="{C1BBDF2C-157A-4FA9-B4CB-FC8D3F56757D}" presName="textNode" presStyleLbl="bgShp" presStyleIdx="2" presStyleCnt="4"/>
      <dgm:spPr/>
      <dgm:t>
        <a:bodyPr/>
        <a:lstStyle/>
        <a:p>
          <a:endParaRPr lang="fr-FR"/>
        </a:p>
      </dgm:t>
    </dgm:pt>
    <dgm:pt modelId="{0C063BFF-103E-4ADF-B850-26BC4424EE61}" type="pres">
      <dgm:prSet presAssocID="{C1BBDF2C-157A-4FA9-B4CB-FC8D3F56757D}" presName="compChildNode" presStyleCnt="0"/>
      <dgm:spPr/>
      <dgm:t>
        <a:bodyPr/>
        <a:lstStyle/>
        <a:p>
          <a:endParaRPr lang="fr-FR"/>
        </a:p>
      </dgm:t>
    </dgm:pt>
    <dgm:pt modelId="{5B801172-3594-44EE-A309-0B21F95DBE71}" type="pres">
      <dgm:prSet presAssocID="{C1BBDF2C-157A-4FA9-B4CB-FC8D3F56757D}" presName="theInnerList" presStyleCnt="0"/>
      <dgm:spPr/>
      <dgm:t>
        <a:bodyPr/>
        <a:lstStyle/>
        <a:p>
          <a:endParaRPr lang="fr-FR"/>
        </a:p>
      </dgm:t>
    </dgm:pt>
    <dgm:pt modelId="{81C6746E-91FB-4252-9714-26CF8AD0490F}" type="pres">
      <dgm:prSet presAssocID="{5161098E-AB3D-48C4-987F-FD4BD9E87824}" presName="child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8126D5-BEE5-4922-B695-405549B0D9CA}" type="pres">
      <dgm:prSet presAssocID="{5161098E-AB3D-48C4-987F-FD4BD9E87824}" presName="aSpace2" presStyleCnt="0"/>
      <dgm:spPr/>
      <dgm:t>
        <a:bodyPr/>
        <a:lstStyle/>
        <a:p>
          <a:endParaRPr lang="fr-FR"/>
        </a:p>
      </dgm:t>
    </dgm:pt>
    <dgm:pt modelId="{5C49F580-7D15-4813-BF2D-4B2E36418426}" type="pres">
      <dgm:prSet presAssocID="{2EC38C80-A7F8-4F54-AD04-7D905BE162CC}" presName="child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11AE5B-F820-43AF-9B4E-0EECF8D03C5B}" type="pres">
      <dgm:prSet presAssocID="{2EC38C80-A7F8-4F54-AD04-7D905BE162CC}" presName="aSpace2" presStyleCnt="0"/>
      <dgm:spPr/>
      <dgm:t>
        <a:bodyPr/>
        <a:lstStyle/>
        <a:p>
          <a:endParaRPr lang="fr-FR"/>
        </a:p>
      </dgm:t>
    </dgm:pt>
    <dgm:pt modelId="{3A60B57A-024B-47A8-9254-BBE2947840C3}" type="pres">
      <dgm:prSet presAssocID="{39CA027F-1886-44FF-B783-CEA3B22C0DD9}" presName="child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CEC904-DC06-41B5-AF20-EA4FC750C915}" type="pres">
      <dgm:prSet presAssocID="{39CA027F-1886-44FF-B783-CEA3B22C0DD9}" presName="aSpace2" presStyleCnt="0"/>
      <dgm:spPr/>
      <dgm:t>
        <a:bodyPr/>
        <a:lstStyle/>
        <a:p>
          <a:endParaRPr lang="fr-FR"/>
        </a:p>
      </dgm:t>
    </dgm:pt>
    <dgm:pt modelId="{A174763F-55C7-461C-8BF2-F346D7E829C4}" type="pres">
      <dgm:prSet presAssocID="{727AE4E0-A855-4FDA-9502-5901E2FF251B}" presName="child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AEF62C-D4EA-4E9B-BA12-AAA9E16DAAAF}" type="pres">
      <dgm:prSet presAssocID="{C1BBDF2C-157A-4FA9-B4CB-FC8D3F56757D}" presName="aSpace" presStyleCnt="0"/>
      <dgm:spPr/>
      <dgm:t>
        <a:bodyPr/>
        <a:lstStyle/>
        <a:p>
          <a:endParaRPr lang="fr-FR"/>
        </a:p>
      </dgm:t>
    </dgm:pt>
    <dgm:pt modelId="{D235EA63-3046-4755-B70A-9EA8F016B8A3}" type="pres">
      <dgm:prSet presAssocID="{D17D3175-4F04-42FA-B758-F574FF7B04C9}" presName="compNode" presStyleCnt="0"/>
      <dgm:spPr/>
      <dgm:t>
        <a:bodyPr/>
        <a:lstStyle/>
        <a:p>
          <a:endParaRPr lang="fr-FR"/>
        </a:p>
      </dgm:t>
    </dgm:pt>
    <dgm:pt modelId="{AD97507E-90F6-494F-B3F7-2FBC8A99DAD8}" type="pres">
      <dgm:prSet presAssocID="{D17D3175-4F04-42FA-B758-F574FF7B04C9}" presName="aNode" presStyleLbl="bgShp" presStyleIdx="3" presStyleCnt="4"/>
      <dgm:spPr/>
      <dgm:t>
        <a:bodyPr/>
        <a:lstStyle/>
        <a:p>
          <a:endParaRPr lang="fr-FR"/>
        </a:p>
      </dgm:t>
    </dgm:pt>
    <dgm:pt modelId="{A87DA7C0-F085-48BF-9FDE-5BC67AE89D0F}" type="pres">
      <dgm:prSet presAssocID="{D17D3175-4F04-42FA-B758-F574FF7B04C9}" presName="textNode" presStyleLbl="bgShp" presStyleIdx="3" presStyleCnt="4"/>
      <dgm:spPr/>
      <dgm:t>
        <a:bodyPr/>
        <a:lstStyle/>
        <a:p>
          <a:endParaRPr lang="fr-FR"/>
        </a:p>
      </dgm:t>
    </dgm:pt>
    <dgm:pt modelId="{EC790CAD-CEC2-4BDF-B67D-22B0202A02FA}" type="pres">
      <dgm:prSet presAssocID="{D17D3175-4F04-42FA-B758-F574FF7B04C9}" presName="compChildNode" presStyleCnt="0"/>
      <dgm:spPr/>
      <dgm:t>
        <a:bodyPr/>
        <a:lstStyle/>
        <a:p>
          <a:endParaRPr lang="fr-FR"/>
        </a:p>
      </dgm:t>
    </dgm:pt>
    <dgm:pt modelId="{5D811526-21CA-488E-9ACF-FC64BC91037E}" type="pres">
      <dgm:prSet presAssocID="{D17D3175-4F04-42FA-B758-F574FF7B04C9}" presName="theInnerList" presStyleCnt="0"/>
      <dgm:spPr/>
      <dgm:t>
        <a:bodyPr/>
        <a:lstStyle/>
        <a:p>
          <a:endParaRPr lang="fr-FR"/>
        </a:p>
      </dgm:t>
    </dgm:pt>
    <dgm:pt modelId="{62598E6E-3481-49D3-8909-1C6BCE2CF923}" type="pres">
      <dgm:prSet presAssocID="{4839E94B-06D9-4263-9CF1-189E24209201}" presName="child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32A9D7-F71F-4E78-8D2C-738A4EC370D8}" type="pres">
      <dgm:prSet presAssocID="{4839E94B-06D9-4263-9CF1-189E24209201}" presName="aSpace2" presStyleCnt="0"/>
      <dgm:spPr/>
      <dgm:t>
        <a:bodyPr/>
        <a:lstStyle/>
        <a:p>
          <a:endParaRPr lang="fr-FR"/>
        </a:p>
      </dgm:t>
    </dgm:pt>
    <dgm:pt modelId="{59AF46E0-9DCF-4CCA-8F12-D4399C8C5411}" type="pres">
      <dgm:prSet presAssocID="{75585AFF-F48C-4B25-A13F-C4EC381041B1}" presName="child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1FA5DF-20AE-4970-9E8F-5C415AFF7FC6}" type="pres">
      <dgm:prSet presAssocID="{75585AFF-F48C-4B25-A13F-C4EC381041B1}" presName="aSpace2" presStyleCnt="0"/>
      <dgm:spPr/>
      <dgm:t>
        <a:bodyPr/>
        <a:lstStyle/>
        <a:p>
          <a:endParaRPr lang="fr-FR"/>
        </a:p>
      </dgm:t>
    </dgm:pt>
    <dgm:pt modelId="{F73BCA39-9C85-44DA-BD9D-B249EF663879}" type="pres">
      <dgm:prSet presAssocID="{143902AD-713C-45E9-BCEC-D66CD1A56AA9}" presName="child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1C5009-8343-4DDE-8E8A-21F489E0DC72}" type="pres">
      <dgm:prSet presAssocID="{143902AD-713C-45E9-BCEC-D66CD1A56AA9}" presName="aSpace2" presStyleCnt="0"/>
      <dgm:spPr/>
      <dgm:t>
        <a:bodyPr/>
        <a:lstStyle/>
        <a:p>
          <a:endParaRPr lang="fr-FR"/>
        </a:p>
      </dgm:t>
    </dgm:pt>
    <dgm:pt modelId="{2D38CF5D-4138-4BCE-B6C4-44A4E49AF997}" type="pres">
      <dgm:prSet presAssocID="{C0FCEAE7-B672-4C85-BBA6-A4939D9430A2}" presName="child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553660-A524-4C79-A4BB-108C779A2BC8}" type="pres">
      <dgm:prSet presAssocID="{C0FCEAE7-B672-4C85-BBA6-A4939D9430A2}" presName="aSpace2" presStyleCnt="0"/>
      <dgm:spPr/>
      <dgm:t>
        <a:bodyPr/>
        <a:lstStyle/>
        <a:p>
          <a:endParaRPr lang="fr-FR"/>
        </a:p>
      </dgm:t>
    </dgm:pt>
    <dgm:pt modelId="{63F8E43F-FDE8-4DE9-A595-EC614F03E9AB}" type="pres">
      <dgm:prSet presAssocID="{CDC31349-8DD7-4231-8D42-83B4D6B979DE}" presName="child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85970D-9B48-4E8C-9E79-627C52F8A2B2}" type="pres">
      <dgm:prSet presAssocID="{CDC31349-8DD7-4231-8D42-83B4D6B979DE}" presName="aSpace2" presStyleCnt="0"/>
      <dgm:spPr/>
      <dgm:t>
        <a:bodyPr/>
        <a:lstStyle/>
        <a:p>
          <a:endParaRPr lang="fr-FR"/>
        </a:p>
      </dgm:t>
    </dgm:pt>
    <dgm:pt modelId="{21A4687B-4320-40CD-820C-3C8EA5DA9B40}" type="pres">
      <dgm:prSet presAssocID="{6EBA51B8-BF35-4870-9D25-9210EA65AB47}" presName="child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4294857-C180-49A6-81F8-2DF8002C2512}" type="presOf" srcId="{D31D63DC-D2E6-44BA-8987-E6A10D642CF2}" destId="{C27E9FD8-ED24-4F1E-A7EB-69E6B9FD086E}" srcOrd="1" destOrd="0" presId="urn:microsoft.com/office/officeart/2005/8/layout/lProcess2"/>
    <dgm:cxn modelId="{01F4D9B6-1B24-468F-9AA2-681BA187BEF7}" srcId="{C1BBDF2C-157A-4FA9-B4CB-FC8D3F56757D}" destId="{39CA027F-1886-44FF-B783-CEA3B22C0DD9}" srcOrd="2" destOrd="0" parTransId="{67F865CB-338C-4645-88B4-D1B3BE941E2B}" sibTransId="{43CEDF60-87E9-4247-BC7B-502F253F4DE8}"/>
    <dgm:cxn modelId="{F5EE26FB-2B4E-40F2-BD96-4BD64EE8D342}" type="presOf" srcId="{C1BBDF2C-157A-4FA9-B4CB-FC8D3F56757D}" destId="{504881D2-18B3-47EA-9A93-0722AD377976}" srcOrd="1" destOrd="0" presId="urn:microsoft.com/office/officeart/2005/8/layout/lProcess2"/>
    <dgm:cxn modelId="{B695CFBA-4C28-47CB-A25B-F1A395C05E9B}" type="presOf" srcId="{C1BBDF2C-157A-4FA9-B4CB-FC8D3F56757D}" destId="{538B5409-E9C7-4C46-BB85-6F9CAC156D96}" srcOrd="0" destOrd="0" presId="urn:microsoft.com/office/officeart/2005/8/layout/lProcess2"/>
    <dgm:cxn modelId="{2EE495BB-04FF-451A-AE82-FE5E6D1DB078}" srcId="{4F253CB1-65F7-4185-BE54-512ED16170FF}" destId="{C3DB46B0-F601-446C-9561-15E5506537AD}" srcOrd="1" destOrd="0" parTransId="{38C52EEA-D76A-43A8-BD1B-FB8D52A68933}" sibTransId="{ED887D8C-1836-40CE-9283-D9F564A38219}"/>
    <dgm:cxn modelId="{DAB04536-4CB6-4F4D-8863-FA7C40B12272}" type="presOf" srcId="{D17D3175-4F04-42FA-B758-F574FF7B04C9}" destId="{A87DA7C0-F085-48BF-9FDE-5BC67AE89D0F}" srcOrd="1" destOrd="0" presId="urn:microsoft.com/office/officeart/2005/8/layout/lProcess2"/>
    <dgm:cxn modelId="{D68AF924-8B24-4BC1-B989-53FBB3196148}" type="presOf" srcId="{4F253CB1-65F7-4185-BE54-512ED16170FF}" destId="{9D3DE242-7C3E-4A16-8F64-898084547830}" srcOrd="1" destOrd="0" presId="urn:microsoft.com/office/officeart/2005/8/layout/lProcess2"/>
    <dgm:cxn modelId="{B90A00A8-0F51-4A2B-9A5F-958DAC51CE4F}" type="presOf" srcId="{4839E94B-06D9-4263-9CF1-189E24209201}" destId="{62598E6E-3481-49D3-8909-1C6BCE2CF923}" srcOrd="0" destOrd="0" presId="urn:microsoft.com/office/officeart/2005/8/layout/lProcess2"/>
    <dgm:cxn modelId="{75121232-1230-411C-80D8-0D28AFD14D64}" srcId="{D17D3175-4F04-42FA-B758-F574FF7B04C9}" destId="{6EBA51B8-BF35-4870-9D25-9210EA65AB47}" srcOrd="5" destOrd="0" parTransId="{46B2C652-3169-41CC-BA5E-00166BD2BE28}" sibTransId="{1C01E28D-3122-4196-A365-5E41253A41CA}"/>
    <dgm:cxn modelId="{44EC636F-0460-4A9E-9288-EA5665BC6D50}" srcId="{D17D3175-4F04-42FA-B758-F574FF7B04C9}" destId="{75585AFF-F48C-4B25-A13F-C4EC381041B1}" srcOrd="1" destOrd="0" parTransId="{DD2A6600-8569-4FD5-8074-A9EE81A5DD0F}" sibTransId="{3F1216B3-2E5A-41F6-8538-AC54A3F5C0E5}"/>
    <dgm:cxn modelId="{58786077-E63A-4B54-8973-30159672D119}" type="presOf" srcId="{6EBA51B8-BF35-4870-9D25-9210EA65AB47}" destId="{21A4687B-4320-40CD-820C-3C8EA5DA9B40}" srcOrd="0" destOrd="0" presId="urn:microsoft.com/office/officeart/2005/8/layout/lProcess2"/>
    <dgm:cxn modelId="{EA3B8469-5A36-4831-9028-8FB6C97A65D0}" type="presOf" srcId="{2EC38C80-A7F8-4F54-AD04-7D905BE162CC}" destId="{5C49F580-7D15-4813-BF2D-4B2E36418426}" srcOrd="0" destOrd="0" presId="urn:microsoft.com/office/officeart/2005/8/layout/lProcess2"/>
    <dgm:cxn modelId="{15C2EE18-BEBE-4417-93BC-EE4A74926471}" srcId="{C1BBDF2C-157A-4FA9-B4CB-FC8D3F56757D}" destId="{727AE4E0-A855-4FDA-9502-5901E2FF251B}" srcOrd="3" destOrd="0" parTransId="{8F9A6A7B-427B-4773-A684-D29911731F26}" sibTransId="{12B4AF94-4850-4F57-A6B0-8878B0101A79}"/>
    <dgm:cxn modelId="{182B2EBF-74B8-42F9-88C7-0CF9DACB74F2}" type="presOf" srcId="{D31D63DC-D2E6-44BA-8987-E6A10D642CF2}" destId="{4B25086A-EBF8-4634-BA2E-439447F02C89}" srcOrd="0" destOrd="0" presId="urn:microsoft.com/office/officeart/2005/8/layout/lProcess2"/>
    <dgm:cxn modelId="{E86CC2A0-A989-4547-9F68-E22657EC6116}" type="presOf" srcId="{143902AD-713C-45E9-BCEC-D66CD1A56AA9}" destId="{F73BCA39-9C85-44DA-BD9D-B249EF663879}" srcOrd="0" destOrd="0" presId="urn:microsoft.com/office/officeart/2005/8/layout/lProcess2"/>
    <dgm:cxn modelId="{FE1167DC-10DA-40C4-AAB6-46D5EBB3E9E9}" type="presOf" srcId="{C3DB46B0-F601-446C-9561-15E5506537AD}" destId="{B20F04F5-7FA4-4A50-9EAA-DB8B82C55A7D}" srcOrd="0" destOrd="0" presId="urn:microsoft.com/office/officeart/2005/8/layout/lProcess2"/>
    <dgm:cxn modelId="{4E3BA654-9497-43C1-824E-A05876B68361}" type="presOf" srcId="{82110B03-2750-44D9-9B84-11B8BE1E3BE6}" destId="{DC9862A5-921E-424C-A377-A97082AFC497}" srcOrd="0" destOrd="0" presId="urn:microsoft.com/office/officeart/2005/8/layout/lProcess2"/>
    <dgm:cxn modelId="{AC9D7595-007D-4132-919C-9C2D19DEC4ED}" srcId="{4F253CB1-65F7-4185-BE54-512ED16170FF}" destId="{C137BC9F-8F6B-490A-9D03-FFAC19EA528C}" srcOrd="0" destOrd="0" parTransId="{7AA6E22F-AE2D-4097-9F0E-55FB1EAC48D7}" sibTransId="{F1D67182-163F-4E04-8DF1-B20BC0DAB7D8}"/>
    <dgm:cxn modelId="{38139665-BEE6-4B3E-87EC-30004A846D49}" type="presOf" srcId="{CDC31349-8DD7-4231-8D42-83B4D6B979DE}" destId="{63F8E43F-FDE8-4DE9-A595-EC614F03E9AB}" srcOrd="0" destOrd="0" presId="urn:microsoft.com/office/officeart/2005/8/layout/lProcess2"/>
    <dgm:cxn modelId="{CF7805AF-0CA7-4526-ABDE-1984B4DC7C15}" type="presOf" srcId="{5161098E-AB3D-48C4-987F-FD4BD9E87824}" destId="{81C6746E-91FB-4252-9714-26CF8AD0490F}" srcOrd="0" destOrd="0" presId="urn:microsoft.com/office/officeart/2005/8/layout/lProcess2"/>
    <dgm:cxn modelId="{6A96F8FD-6746-41B1-AF17-AB740D5671AF}" srcId="{82110B03-2750-44D9-9B84-11B8BE1E3BE6}" destId="{C1BBDF2C-157A-4FA9-B4CB-FC8D3F56757D}" srcOrd="2" destOrd="0" parTransId="{8F1EA591-9813-4F58-B104-2A4F8007624E}" sibTransId="{B8217FF7-4A07-47DA-B884-73B81BEE7FD3}"/>
    <dgm:cxn modelId="{76840950-88F9-4566-A037-66DABB853660}" srcId="{D17D3175-4F04-42FA-B758-F574FF7B04C9}" destId="{143902AD-713C-45E9-BCEC-D66CD1A56AA9}" srcOrd="2" destOrd="0" parTransId="{52841BEF-2027-4094-A594-522BA15F72E6}" sibTransId="{5FAE947A-ADAA-4AC8-8522-6C1F2FC77444}"/>
    <dgm:cxn modelId="{C10BE876-D891-41E5-B1B2-29B57D90F6A9}" srcId="{D17D3175-4F04-42FA-B758-F574FF7B04C9}" destId="{C0FCEAE7-B672-4C85-BBA6-A4939D9430A2}" srcOrd="3" destOrd="0" parTransId="{508F96C5-8A8B-4F09-A34F-998E98909102}" sibTransId="{A80A54B8-B62A-4D57-99DF-A19B88B42F12}"/>
    <dgm:cxn modelId="{AAA30F10-432B-4378-855E-9DEDDAB4DD56}" srcId="{D17D3175-4F04-42FA-B758-F574FF7B04C9}" destId="{4839E94B-06D9-4263-9CF1-189E24209201}" srcOrd="0" destOrd="0" parTransId="{BB2628C4-DB9F-4D9E-A719-DC42A9BAAD1B}" sibTransId="{6EDFD14A-AA1A-4A0C-A467-4D4B3D173468}"/>
    <dgm:cxn modelId="{9B60336E-F1FE-4A78-A100-2F98CD654D15}" srcId="{82110B03-2750-44D9-9B84-11B8BE1E3BE6}" destId="{D17D3175-4F04-42FA-B758-F574FF7B04C9}" srcOrd="3" destOrd="0" parTransId="{69479EEB-B3FE-4CA9-9465-76AE3B6FB00C}" sibTransId="{322D740E-8D09-46C5-B3DA-110EF1CDF66F}"/>
    <dgm:cxn modelId="{C027D97D-C517-4481-9388-76B52174D937}" type="presOf" srcId="{15AFB1F0-F830-46FB-87E7-21E4DBFE3786}" destId="{BA1E322C-52E3-4265-90F1-429F16DD1912}" srcOrd="0" destOrd="0" presId="urn:microsoft.com/office/officeart/2005/8/layout/lProcess2"/>
    <dgm:cxn modelId="{366B0A8A-D28C-4E45-9E56-18200ECFC4A9}" type="presOf" srcId="{39CA027F-1886-44FF-B783-CEA3B22C0DD9}" destId="{3A60B57A-024B-47A8-9254-BBE2947840C3}" srcOrd="0" destOrd="0" presId="urn:microsoft.com/office/officeart/2005/8/layout/lProcess2"/>
    <dgm:cxn modelId="{BDEA161D-D8AE-44F0-96FC-310C6AF7D164}" type="presOf" srcId="{C137BC9F-8F6B-490A-9D03-FFAC19EA528C}" destId="{AB6A3AE0-EED9-4456-B990-A889F1503B07}" srcOrd="0" destOrd="0" presId="urn:microsoft.com/office/officeart/2005/8/layout/lProcess2"/>
    <dgm:cxn modelId="{B6F9FE93-9000-45CE-BB8E-F5537657488B}" type="presOf" srcId="{D17D3175-4F04-42FA-B758-F574FF7B04C9}" destId="{AD97507E-90F6-494F-B3F7-2FBC8A99DAD8}" srcOrd="0" destOrd="0" presId="urn:microsoft.com/office/officeart/2005/8/layout/lProcess2"/>
    <dgm:cxn modelId="{8C70F628-0FC0-44BE-94B4-0B76FC2C8D07}" srcId="{D31D63DC-D2E6-44BA-8987-E6A10D642CF2}" destId="{15AFB1F0-F830-46FB-87E7-21E4DBFE3786}" srcOrd="0" destOrd="0" parTransId="{283BB0CC-D6C5-46FC-B119-2DE428237264}" sibTransId="{F7E5A326-BE25-4ED8-8EBF-C928171F21DE}"/>
    <dgm:cxn modelId="{816319AA-99CF-4ABD-AD75-BB8D2D31CAF6}" srcId="{82110B03-2750-44D9-9B84-11B8BE1E3BE6}" destId="{D31D63DC-D2E6-44BA-8987-E6A10D642CF2}" srcOrd="0" destOrd="0" parTransId="{9A6D021C-AFD6-4BA6-A9C9-E9429B755865}" sibTransId="{DF6A8920-9999-4F26-833F-5B16E558D93F}"/>
    <dgm:cxn modelId="{9530A235-8DE4-4523-8C56-9BBB224232D4}" type="presOf" srcId="{4F253CB1-65F7-4185-BE54-512ED16170FF}" destId="{85A6FBC3-CACA-4278-9486-756788F7DF12}" srcOrd="0" destOrd="0" presId="urn:microsoft.com/office/officeart/2005/8/layout/lProcess2"/>
    <dgm:cxn modelId="{75537CFA-4EC7-4F2B-BCE8-FBDC0F534A07}" type="presOf" srcId="{75585AFF-F48C-4B25-A13F-C4EC381041B1}" destId="{59AF46E0-9DCF-4CCA-8F12-D4399C8C5411}" srcOrd="0" destOrd="0" presId="urn:microsoft.com/office/officeart/2005/8/layout/lProcess2"/>
    <dgm:cxn modelId="{43B5DC6B-1D93-45B7-A6E3-496E3943FDF0}" type="presOf" srcId="{C0FCEAE7-B672-4C85-BBA6-A4939D9430A2}" destId="{2D38CF5D-4138-4BCE-B6C4-44A4E49AF997}" srcOrd="0" destOrd="0" presId="urn:microsoft.com/office/officeart/2005/8/layout/lProcess2"/>
    <dgm:cxn modelId="{3FE8E7BE-1061-465B-8E12-7B2BD029EA45}" srcId="{82110B03-2750-44D9-9B84-11B8BE1E3BE6}" destId="{4F253CB1-65F7-4185-BE54-512ED16170FF}" srcOrd="1" destOrd="0" parTransId="{46664E89-1277-42D0-B0B2-60A843946C08}" sibTransId="{D905B159-3A84-432D-A02C-2A3935F3BD3B}"/>
    <dgm:cxn modelId="{611AE38E-42CD-4709-8A0D-349118E856BE}" srcId="{C1BBDF2C-157A-4FA9-B4CB-FC8D3F56757D}" destId="{2EC38C80-A7F8-4F54-AD04-7D905BE162CC}" srcOrd="1" destOrd="0" parTransId="{7A04CD76-02A7-46BD-B787-35FB6B7D178E}" sibTransId="{3F7EA1E2-50C4-4962-8675-CBEE6430C9A6}"/>
    <dgm:cxn modelId="{5A21135D-375C-428E-8C12-81A21745D628}" srcId="{D17D3175-4F04-42FA-B758-F574FF7B04C9}" destId="{CDC31349-8DD7-4231-8D42-83B4D6B979DE}" srcOrd="4" destOrd="0" parTransId="{016ECBB2-E7CE-4C5F-A83B-B37CF8A9BA38}" sibTransId="{2653E40F-1E05-4AB2-8D99-F179E11AF828}"/>
    <dgm:cxn modelId="{AB6EDCBA-25B4-41DC-AE08-CB3C5DC03CEB}" srcId="{C1BBDF2C-157A-4FA9-B4CB-FC8D3F56757D}" destId="{5161098E-AB3D-48C4-987F-FD4BD9E87824}" srcOrd="0" destOrd="0" parTransId="{EB259A93-309A-4DA5-ABA3-0546F3D81CD4}" sibTransId="{C249E826-475C-4702-A826-D5D58A9C47A8}"/>
    <dgm:cxn modelId="{C6E9B366-3A94-4921-9C7A-4906DD6464FF}" type="presOf" srcId="{727AE4E0-A855-4FDA-9502-5901E2FF251B}" destId="{A174763F-55C7-461C-8BF2-F346D7E829C4}" srcOrd="0" destOrd="0" presId="urn:microsoft.com/office/officeart/2005/8/layout/lProcess2"/>
    <dgm:cxn modelId="{1D6F4464-A4C4-4140-8EF7-0B1301D117DA}" type="presParOf" srcId="{DC9862A5-921E-424C-A377-A97082AFC497}" destId="{9E5668A2-51EA-4D63-9987-89502C339A07}" srcOrd="0" destOrd="0" presId="urn:microsoft.com/office/officeart/2005/8/layout/lProcess2"/>
    <dgm:cxn modelId="{B08530E5-04A8-41BB-9A7A-F3971758032F}" type="presParOf" srcId="{9E5668A2-51EA-4D63-9987-89502C339A07}" destId="{4B25086A-EBF8-4634-BA2E-439447F02C89}" srcOrd="0" destOrd="0" presId="urn:microsoft.com/office/officeart/2005/8/layout/lProcess2"/>
    <dgm:cxn modelId="{F6B5401B-8737-40C4-A14F-1899D758B873}" type="presParOf" srcId="{9E5668A2-51EA-4D63-9987-89502C339A07}" destId="{C27E9FD8-ED24-4F1E-A7EB-69E6B9FD086E}" srcOrd="1" destOrd="0" presId="urn:microsoft.com/office/officeart/2005/8/layout/lProcess2"/>
    <dgm:cxn modelId="{F2EF311C-C992-404E-A5AF-38E744D13EF8}" type="presParOf" srcId="{9E5668A2-51EA-4D63-9987-89502C339A07}" destId="{F3A4CF69-122B-4C7E-B1B3-0841A58F2385}" srcOrd="2" destOrd="0" presId="urn:microsoft.com/office/officeart/2005/8/layout/lProcess2"/>
    <dgm:cxn modelId="{7F458E04-0E72-4800-8427-A796F7AC1740}" type="presParOf" srcId="{F3A4CF69-122B-4C7E-B1B3-0841A58F2385}" destId="{85CA46D4-ED0B-4DDF-9420-1F206C732F5D}" srcOrd="0" destOrd="0" presId="urn:microsoft.com/office/officeart/2005/8/layout/lProcess2"/>
    <dgm:cxn modelId="{06011E8E-D077-4379-834E-00643083B539}" type="presParOf" srcId="{85CA46D4-ED0B-4DDF-9420-1F206C732F5D}" destId="{BA1E322C-52E3-4265-90F1-429F16DD1912}" srcOrd="0" destOrd="0" presId="urn:microsoft.com/office/officeart/2005/8/layout/lProcess2"/>
    <dgm:cxn modelId="{05E2E352-DD06-4B09-AD51-46D119AA2B90}" type="presParOf" srcId="{DC9862A5-921E-424C-A377-A97082AFC497}" destId="{31E06C3D-CC8C-4C83-81DC-A38CB6676C1D}" srcOrd="1" destOrd="0" presId="urn:microsoft.com/office/officeart/2005/8/layout/lProcess2"/>
    <dgm:cxn modelId="{067EBB46-E322-47AE-8593-D4880E18ECDF}" type="presParOf" srcId="{DC9862A5-921E-424C-A377-A97082AFC497}" destId="{02447719-06B3-4BC9-9720-D07A564EBFDD}" srcOrd="2" destOrd="0" presId="urn:microsoft.com/office/officeart/2005/8/layout/lProcess2"/>
    <dgm:cxn modelId="{989DB7E1-0990-42F4-8A82-FE49D8E7EF02}" type="presParOf" srcId="{02447719-06B3-4BC9-9720-D07A564EBFDD}" destId="{85A6FBC3-CACA-4278-9486-756788F7DF12}" srcOrd="0" destOrd="0" presId="urn:microsoft.com/office/officeart/2005/8/layout/lProcess2"/>
    <dgm:cxn modelId="{1E2F0EB0-E534-42FA-A4B7-166B415AF466}" type="presParOf" srcId="{02447719-06B3-4BC9-9720-D07A564EBFDD}" destId="{9D3DE242-7C3E-4A16-8F64-898084547830}" srcOrd="1" destOrd="0" presId="urn:microsoft.com/office/officeart/2005/8/layout/lProcess2"/>
    <dgm:cxn modelId="{1EA3A8EB-E919-446F-B26D-3F16F0AD38A2}" type="presParOf" srcId="{02447719-06B3-4BC9-9720-D07A564EBFDD}" destId="{107F8ACC-07A6-4738-A875-228EB5D2B64A}" srcOrd="2" destOrd="0" presId="urn:microsoft.com/office/officeart/2005/8/layout/lProcess2"/>
    <dgm:cxn modelId="{87E593AD-6F73-47EC-A90C-F199196F8813}" type="presParOf" srcId="{107F8ACC-07A6-4738-A875-228EB5D2B64A}" destId="{BCBF6D65-7A1A-4917-B0D4-CDEB0A2478C9}" srcOrd="0" destOrd="0" presId="urn:microsoft.com/office/officeart/2005/8/layout/lProcess2"/>
    <dgm:cxn modelId="{0748C11A-CE01-4DA6-BAFE-D9F4F85D7B3C}" type="presParOf" srcId="{BCBF6D65-7A1A-4917-B0D4-CDEB0A2478C9}" destId="{AB6A3AE0-EED9-4456-B990-A889F1503B07}" srcOrd="0" destOrd="0" presId="urn:microsoft.com/office/officeart/2005/8/layout/lProcess2"/>
    <dgm:cxn modelId="{2A68770C-14A9-4062-9F9D-D32E4B49D5F4}" type="presParOf" srcId="{BCBF6D65-7A1A-4917-B0D4-CDEB0A2478C9}" destId="{07C5E6BA-CF7D-467F-BEB8-E1AF95226C28}" srcOrd="1" destOrd="0" presId="urn:microsoft.com/office/officeart/2005/8/layout/lProcess2"/>
    <dgm:cxn modelId="{2D37A0B5-95AC-490E-B74A-6839CD20834B}" type="presParOf" srcId="{BCBF6D65-7A1A-4917-B0D4-CDEB0A2478C9}" destId="{B20F04F5-7FA4-4A50-9EAA-DB8B82C55A7D}" srcOrd="2" destOrd="0" presId="urn:microsoft.com/office/officeart/2005/8/layout/lProcess2"/>
    <dgm:cxn modelId="{CE9C4E94-15EE-4216-8990-DEFCC9185EE7}" type="presParOf" srcId="{DC9862A5-921E-424C-A377-A97082AFC497}" destId="{571D9A43-13A6-40E6-96D1-F857751971E9}" srcOrd="3" destOrd="0" presId="urn:microsoft.com/office/officeart/2005/8/layout/lProcess2"/>
    <dgm:cxn modelId="{8F68217B-F932-4A35-A0F6-84745B548314}" type="presParOf" srcId="{DC9862A5-921E-424C-A377-A97082AFC497}" destId="{9EC43213-E140-4F97-BB5B-1E4C277EED64}" srcOrd="4" destOrd="0" presId="urn:microsoft.com/office/officeart/2005/8/layout/lProcess2"/>
    <dgm:cxn modelId="{92C07FDB-46C4-404B-8E46-D323FB113479}" type="presParOf" srcId="{9EC43213-E140-4F97-BB5B-1E4C277EED64}" destId="{538B5409-E9C7-4C46-BB85-6F9CAC156D96}" srcOrd="0" destOrd="0" presId="urn:microsoft.com/office/officeart/2005/8/layout/lProcess2"/>
    <dgm:cxn modelId="{EC1417EE-AAB6-4A4E-9355-9DEABC0D448D}" type="presParOf" srcId="{9EC43213-E140-4F97-BB5B-1E4C277EED64}" destId="{504881D2-18B3-47EA-9A93-0722AD377976}" srcOrd="1" destOrd="0" presId="urn:microsoft.com/office/officeart/2005/8/layout/lProcess2"/>
    <dgm:cxn modelId="{1298948D-B414-4B2C-8877-B337CF9E3CCA}" type="presParOf" srcId="{9EC43213-E140-4F97-BB5B-1E4C277EED64}" destId="{0C063BFF-103E-4ADF-B850-26BC4424EE61}" srcOrd="2" destOrd="0" presId="urn:microsoft.com/office/officeart/2005/8/layout/lProcess2"/>
    <dgm:cxn modelId="{1AB6C91E-0330-4071-A880-E48185DCDECD}" type="presParOf" srcId="{0C063BFF-103E-4ADF-B850-26BC4424EE61}" destId="{5B801172-3594-44EE-A309-0B21F95DBE71}" srcOrd="0" destOrd="0" presId="urn:microsoft.com/office/officeart/2005/8/layout/lProcess2"/>
    <dgm:cxn modelId="{753D01ED-AB4A-4BA8-AF8A-21F7EE1EF023}" type="presParOf" srcId="{5B801172-3594-44EE-A309-0B21F95DBE71}" destId="{81C6746E-91FB-4252-9714-26CF8AD0490F}" srcOrd="0" destOrd="0" presId="urn:microsoft.com/office/officeart/2005/8/layout/lProcess2"/>
    <dgm:cxn modelId="{DDD5A618-F3C0-48B6-8839-0335EA2A52E2}" type="presParOf" srcId="{5B801172-3594-44EE-A309-0B21F95DBE71}" destId="{228126D5-BEE5-4922-B695-405549B0D9CA}" srcOrd="1" destOrd="0" presId="urn:microsoft.com/office/officeart/2005/8/layout/lProcess2"/>
    <dgm:cxn modelId="{E7051DBC-7223-461E-B009-CC651B97DE98}" type="presParOf" srcId="{5B801172-3594-44EE-A309-0B21F95DBE71}" destId="{5C49F580-7D15-4813-BF2D-4B2E36418426}" srcOrd="2" destOrd="0" presId="urn:microsoft.com/office/officeart/2005/8/layout/lProcess2"/>
    <dgm:cxn modelId="{556AF27D-B21D-4F46-A43C-73D7A2F4F4AE}" type="presParOf" srcId="{5B801172-3594-44EE-A309-0B21F95DBE71}" destId="{4A11AE5B-F820-43AF-9B4E-0EECF8D03C5B}" srcOrd="3" destOrd="0" presId="urn:microsoft.com/office/officeart/2005/8/layout/lProcess2"/>
    <dgm:cxn modelId="{A7EB3B62-E6D9-43C9-9847-20BA272436F3}" type="presParOf" srcId="{5B801172-3594-44EE-A309-0B21F95DBE71}" destId="{3A60B57A-024B-47A8-9254-BBE2947840C3}" srcOrd="4" destOrd="0" presId="urn:microsoft.com/office/officeart/2005/8/layout/lProcess2"/>
    <dgm:cxn modelId="{16DC5572-287E-41B1-AFC0-CAF04E2BB36F}" type="presParOf" srcId="{5B801172-3594-44EE-A309-0B21F95DBE71}" destId="{F9CEC904-DC06-41B5-AF20-EA4FC750C915}" srcOrd="5" destOrd="0" presId="urn:microsoft.com/office/officeart/2005/8/layout/lProcess2"/>
    <dgm:cxn modelId="{522DF7C7-0513-4F8D-87D3-803BB29C05A4}" type="presParOf" srcId="{5B801172-3594-44EE-A309-0B21F95DBE71}" destId="{A174763F-55C7-461C-8BF2-F346D7E829C4}" srcOrd="6" destOrd="0" presId="urn:microsoft.com/office/officeart/2005/8/layout/lProcess2"/>
    <dgm:cxn modelId="{1E855299-2E69-42EB-90E5-EAB0D803D3D7}" type="presParOf" srcId="{DC9862A5-921E-424C-A377-A97082AFC497}" destId="{5CAEF62C-D4EA-4E9B-BA12-AAA9E16DAAAF}" srcOrd="5" destOrd="0" presId="urn:microsoft.com/office/officeart/2005/8/layout/lProcess2"/>
    <dgm:cxn modelId="{4891CBBD-CE63-4978-9E49-1C7217AFDF76}" type="presParOf" srcId="{DC9862A5-921E-424C-A377-A97082AFC497}" destId="{D235EA63-3046-4755-B70A-9EA8F016B8A3}" srcOrd="6" destOrd="0" presId="urn:microsoft.com/office/officeart/2005/8/layout/lProcess2"/>
    <dgm:cxn modelId="{FF2F2D8A-5875-4756-A904-316A73B1737D}" type="presParOf" srcId="{D235EA63-3046-4755-B70A-9EA8F016B8A3}" destId="{AD97507E-90F6-494F-B3F7-2FBC8A99DAD8}" srcOrd="0" destOrd="0" presId="urn:microsoft.com/office/officeart/2005/8/layout/lProcess2"/>
    <dgm:cxn modelId="{38CF717F-7043-4FA6-AAF5-9BA3C4ACF6EF}" type="presParOf" srcId="{D235EA63-3046-4755-B70A-9EA8F016B8A3}" destId="{A87DA7C0-F085-48BF-9FDE-5BC67AE89D0F}" srcOrd="1" destOrd="0" presId="urn:microsoft.com/office/officeart/2005/8/layout/lProcess2"/>
    <dgm:cxn modelId="{C9987A85-B320-4E7C-9783-54764B0CC497}" type="presParOf" srcId="{D235EA63-3046-4755-B70A-9EA8F016B8A3}" destId="{EC790CAD-CEC2-4BDF-B67D-22B0202A02FA}" srcOrd="2" destOrd="0" presId="urn:microsoft.com/office/officeart/2005/8/layout/lProcess2"/>
    <dgm:cxn modelId="{DED886BE-4474-40BE-871D-8B33A8336C7F}" type="presParOf" srcId="{EC790CAD-CEC2-4BDF-B67D-22B0202A02FA}" destId="{5D811526-21CA-488E-9ACF-FC64BC91037E}" srcOrd="0" destOrd="0" presId="urn:microsoft.com/office/officeart/2005/8/layout/lProcess2"/>
    <dgm:cxn modelId="{A70A0AC4-7D74-4F00-B8AB-A0C10684D8EA}" type="presParOf" srcId="{5D811526-21CA-488E-9ACF-FC64BC91037E}" destId="{62598E6E-3481-49D3-8909-1C6BCE2CF923}" srcOrd="0" destOrd="0" presId="urn:microsoft.com/office/officeart/2005/8/layout/lProcess2"/>
    <dgm:cxn modelId="{72F565F8-E7AE-4436-9BE4-4DAD51605EFB}" type="presParOf" srcId="{5D811526-21CA-488E-9ACF-FC64BC91037E}" destId="{9932A9D7-F71F-4E78-8D2C-738A4EC370D8}" srcOrd="1" destOrd="0" presId="urn:microsoft.com/office/officeart/2005/8/layout/lProcess2"/>
    <dgm:cxn modelId="{85F70D1D-3F71-4F18-A555-077911FC3E88}" type="presParOf" srcId="{5D811526-21CA-488E-9ACF-FC64BC91037E}" destId="{59AF46E0-9DCF-4CCA-8F12-D4399C8C5411}" srcOrd="2" destOrd="0" presId="urn:microsoft.com/office/officeart/2005/8/layout/lProcess2"/>
    <dgm:cxn modelId="{C6188C07-5864-4047-8593-9877265AB96E}" type="presParOf" srcId="{5D811526-21CA-488E-9ACF-FC64BC91037E}" destId="{FB1FA5DF-20AE-4970-9E8F-5C415AFF7FC6}" srcOrd="3" destOrd="0" presId="urn:microsoft.com/office/officeart/2005/8/layout/lProcess2"/>
    <dgm:cxn modelId="{CE0D3A13-53AC-4400-B988-C6B5567D7796}" type="presParOf" srcId="{5D811526-21CA-488E-9ACF-FC64BC91037E}" destId="{F73BCA39-9C85-44DA-BD9D-B249EF663879}" srcOrd="4" destOrd="0" presId="urn:microsoft.com/office/officeart/2005/8/layout/lProcess2"/>
    <dgm:cxn modelId="{543B6E1B-E74D-4357-9628-0A341B9800DE}" type="presParOf" srcId="{5D811526-21CA-488E-9ACF-FC64BC91037E}" destId="{3C1C5009-8343-4DDE-8E8A-21F489E0DC72}" srcOrd="5" destOrd="0" presId="urn:microsoft.com/office/officeart/2005/8/layout/lProcess2"/>
    <dgm:cxn modelId="{53DC7D01-B42E-49B5-8599-C1BFECC3E506}" type="presParOf" srcId="{5D811526-21CA-488E-9ACF-FC64BC91037E}" destId="{2D38CF5D-4138-4BCE-B6C4-44A4E49AF997}" srcOrd="6" destOrd="0" presId="urn:microsoft.com/office/officeart/2005/8/layout/lProcess2"/>
    <dgm:cxn modelId="{214E4125-031E-4C9E-B15B-1E1B16E77F8C}" type="presParOf" srcId="{5D811526-21CA-488E-9ACF-FC64BC91037E}" destId="{BC553660-A524-4C79-A4BB-108C779A2BC8}" srcOrd="7" destOrd="0" presId="urn:microsoft.com/office/officeart/2005/8/layout/lProcess2"/>
    <dgm:cxn modelId="{FC117C99-5B63-4C14-ABB8-4433C5B0CC87}" type="presParOf" srcId="{5D811526-21CA-488E-9ACF-FC64BC91037E}" destId="{63F8E43F-FDE8-4DE9-A595-EC614F03E9AB}" srcOrd="8" destOrd="0" presId="urn:microsoft.com/office/officeart/2005/8/layout/lProcess2"/>
    <dgm:cxn modelId="{9F668902-85B9-43B7-9CF4-3E231826B848}" type="presParOf" srcId="{5D811526-21CA-488E-9ACF-FC64BC91037E}" destId="{EF85970D-9B48-4E8C-9E79-627C52F8A2B2}" srcOrd="9" destOrd="0" presId="urn:microsoft.com/office/officeart/2005/8/layout/lProcess2"/>
    <dgm:cxn modelId="{A3CF6CBC-604B-43FB-81B3-64788C039BB2}" type="presParOf" srcId="{5D811526-21CA-488E-9ACF-FC64BC91037E}" destId="{21A4687B-4320-40CD-820C-3C8EA5DA9B40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AD042C-B06E-4171-BD4A-2B4AC18257D6}" type="doc">
      <dgm:prSet loTypeId="urn:microsoft.com/office/officeart/2005/8/layout/default#2" loCatId="list" qsTypeId="urn:microsoft.com/office/officeart/2005/8/quickstyle/simple5" qsCatId="simple" csTypeId="urn:microsoft.com/office/officeart/2005/8/colors/colorful1#5" csCatId="colorful" phldr="1"/>
      <dgm:spPr/>
      <dgm:t>
        <a:bodyPr/>
        <a:lstStyle/>
        <a:p>
          <a:endParaRPr lang="fr-FR"/>
        </a:p>
      </dgm:t>
    </dgm:pt>
    <dgm:pt modelId="{178D719D-66E2-4F38-AB75-CE511260CC4D}">
      <dgm:prSet phldrT="[Texte]" custT="1"/>
      <dgm:spPr>
        <a:solidFill>
          <a:srgbClr val="00B050"/>
        </a:solidFill>
      </dgm:spPr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Congés supplémentaires d’ancienneté et d’âge</a:t>
          </a:r>
          <a:endParaRPr lang="fr-FR" sz="2000" b="1" dirty="0">
            <a:solidFill>
              <a:schemeClr val="tx1"/>
            </a:solidFill>
          </a:endParaRPr>
        </a:p>
      </dgm:t>
    </dgm:pt>
    <dgm:pt modelId="{41A98334-7C4B-42A4-B2F2-DF1481A64951}" type="parTrans" cxnId="{CD631B44-26EF-4D5C-A688-E64972456AE2}">
      <dgm:prSet/>
      <dgm:spPr/>
      <dgm:t>
        <a:bodyPr/>
        <a:lstStyle/>
        <a:p>
          <a:endParaRPr lang="fr-FR" sz="1600"/>
        </a:p>
      </dgm:t>
    </dgm:pt>
    <dgm:pt modelId="{B528C9EB-C8BD-4A94-8011-9AD1B2E38154}" type="sibTrans" cxnId="{CD631B44-26EF-4D5C-A688-E64972456AE2}">
      <dgm:prSet/>
      <dgm:spPr/>
      <dgm:t>
        <a:bodyPr/>
        <a:lstStyle/>
        <a:p>
          <a:endParaRPr lang="fr-FR" sz="1600"/>
        </a:p>
      </dgm:t>
    </dgm:pt>
    <dgm:pt modelId="{D682A6BE-4FC1-4EDA-9321-3D2085900305}">
      <dgm:prSet phldrT="[Texte]" custT="1"/>
      <dgm:spPr>
        <a:solidFill>
          <a:srgbClr val="FFC000"/>
        </a:solidFill>
      </dgm:spPr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Assimilation à du temps de travail effectif de certaines absences pour l’acquisition de congés payés</a:t>
          </a:r>
          <a:endParaRPr lang="fr-FR" sz="2000" b="1" dirty="0">
            <a:solidFill>
              <a:schemeClr val="tx1"/>
            </a:solidFill>
          </a:endParaRPr>
        </a:p>
      </dgm:t>
    </dgm:pt>
    <dgm:pt modelId="{FD6FD043-2AD6-44AA-AF79-0EE1F9CFFAA4}" type="parTrans" cxnId="{D66695E0-9C5D-4605-AB03-1AE6D7ADAF76}">
      <dgm:prSet/>
      <dgm:spPr/>
      <dgm:t>
        <a:bodyPr/>
        <a:lstStyle/>
        <a:p>
          <a:endParaRPr lang="fr-FR" sz="1600"/>
        </a:p>
      </dgm:t>
    </dgm:pt>
    <dgm:pt modelId="{4DD34C2C-A82A-4BE8-8D70-9B55D13E8D2F}" type="sibTrans" cxnId="{D66695E0-9C5D-4605-AB03-1AE6D7ADAF76}">
      <dgm:prSet/>
      <dgm:spPr/>
      <dgm:t>
        <a:bodyPr/>
        <a:lstStyle/>
        <a:p>
          <a:endParaRPr lang="fr-FR" sz="1600"/>
        </a:p>
      </dgm:t>
    </dgm:pt>
    <dgm:pt modelId="{39DDA94C-2093-49E7-9617-6E69A7ABA737}">
      <dgm:prSet phldrT="[Texte]" custT="1"/>
      <dgm:spPr>
        <a:solidFill>
          <a:srgbClr val="FF0000"/>
        </a:solidFill>
      </dgm:spPr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Incidence des déplacements professionnels sur le contrat de travail (décès, maladie, etc.)</a:t>
          </a:r>
          <a:endParaRPr lang="fr-FR" sz="2000" b="1" dirty="0">
            <a:solidFill>
              <a:schemeClr val="tx1"/>
            </a:solidFill>
          </a:endParaRPr>
        </a:p>
      </dgm:t>
    </dgm:pt>
    <dgm:pt modelId="{2A17BDD6-CA88-4737-BB69-1F202C351087}" type="parTrans" cxnId="{FF62940B-6905-4BAB-A321-4850927D7938}">
      <dgm:prSet/>
      <dgm:spPr/>
      <dgm:t>
        <a:bodyPr/>
        <a:lstStyle/>
        <a:p>
          <a:endParaRPr lang="fr-FR" sz="1600"/>
        </a:p>
      </dgm:t>
    </dgm:pt>
    <dgm:pt modelId="{C0305648-D2BA-4C8B-97BF-D07E7A52B48B}" type="sibTrans" cxnId="{FF62940B-6905-4BAB-A321-4850927D7938}">
      <dgm:prSet/>
      <dgm:spPr/>
      <dgm:t>
        <a:bodyPr/>
        <a:lstStyle/>
        <a:p>
          <a:endParaRPr lang="fr-FR" sz="1600"/>
        </a:p>
      </dgm:t>
    </dgm:pt>
    <dgm:pt modelId="{30E23CDF-633B-4EB5-B486-F305B0DDFF53}">
      <dgm:prSet phldrT="[Texte]" custT="1"/>
      <dgm:spPr>
        <a:solidFill>
          <a:srgbClr val="0070C0"/>
        </a:solidFill>
      </dgm:spPr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Ancienneté des non-cadres forfaits jours et indemnités de licenciement et de départ à la retraite </a:t>
          </a:r>
          <a:endParaRPr lang="fr-FR" sz="2000" b="1" dirty="0">
            <a:solidFill>
              <a:schemeClr val="tx1"/>
            </a:solidFill>
          </a:endParaRPr>
        </a:p>
      </dgm:t>
    </dgm:pt>
    <dgm:pt modelId="{146216EB-4F95-47EB-B14E-FBCA2A38C543}" type="parTrans" cxnId="{D7073DCA-496F-4A94-A27C-C25957387B4C}">
      <dgm:prSet/>
      <dgm:spPr/>
      <dgm:t>
        <a:bodyPr/>
        <a:lstStyle/>
        <a:p>
          <a:endParaRPr lang="fr-FR" sz="1600"/>
        </a:p>
      </dgm:t>
    </dgm:pt>
    <dgm:pt modelId="{11ADEBBE-7EA2-4FCD-B88F-9743504F7F29}" type="sibTrans" cxnId="{D7073DCA-496F-4A94-A27C-C25957387B4C}">
      <dgm:prSet/>
      <dgm:spPr/>
      <dgm:t>
        <a:bodyPr/>
        <a:lstStyle/>
        <a:p>
          <a:endParaRPr lang="fr-FR" sz="1600"/>
        </a:p>
      </dgm:t>
    </dgm:pt>
    <dgm:pt modelId="{7BBA9841-148D-4516-A3DE-0455FF6251B9}" type="pres">
      <dgm:prSet presAssocID="{78AD042C-B06E-4171-BD4A-2B4AC18257D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0032CBD-B57A-4738-A62C-B1831BE7BE7F}" type="pres">
      <dgm:prSet presAssocID="{178D719D-66E2-4F38-AB75-CE511260CC4D}" presName="node" presStyleLbl="node1" presStyleIdx="0" presStyleCnt="4" custScaleX="289176" custScaleY="265304" custLinFactNeighborX="19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D4C21A-56EE-4574-B1B2-BA5B2512360A}" type="pres">
      <dgm:prSet presAssocID="{B528C9EB-C8BD-4A94-8011-9AD1B2E38154}" presName="sibTrans" presStyleCnt="0"/>
      <dgm:spPr/>
      <dgm:t>
        <a:bodyPr/>
        <a:lstStyle/>
        <a:p>
          <a:endParaRPr lang="fr-FR"/>
        </a:p>
      </dgm:t>
    </dgm:pt>
    <dgm:pt modelId="{B3429837-D670-4488-8211-6FA75DDE8B7F}" type="pres">
      <dgm:prSet presAssocID="{D682A6BE-4FC1-4EDA-9321-3D2085900305}" presName="node" presStyleLbl="node1" presStyleIdx="1" presStyleCnt="4" custScaleX="289176" custScaleY="2653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7E4078-AEB8-4525-AD80-89868542675D}" type="pres">
      <dgm:prSet presAssocID="{4DD34C2C-A82A-4BE8-8D70-9B55D13E8D2F}" presName="sibTrans" presStyleCnt="0"/>
      <dgm:spPr/>
      <dgm:t>
        <a:bodyPr/>
        <a:lstStyle/>
        <a:p>
          <a:endParaRPr lang="fr-FR"/>
        </a:p>
      </dgm:t>
    </dgm:pt>
    <dgm:pt modelId="{F8E2D90B-1AD9-4382-9C42-76178EEAE13A}" type="pres">
      <dgm:prSet presAssocID="{39DDA94C-2093-49E7-9617-6E69A7ABA737}" presName="node" presStyleLbl="node1" presStyleIdx="2" presStyleCnt="4" custScaleX="289176" custScaleY="265304" custLinFactNeighborX="-733" custLinFactNeighborY="55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FDEBD5-547D-4131-B7F7-ECA5CF016CD1}" type="pres">
      <dgm:prSet presAssocID="{C0305648-D2BA-4C8B-97BF-D07E7A52B48B}" presName="sibTrans" presStyleCnt="0"/>
      <dgm:spPr/>
      <dgm:t>
        <a:bodyPr/>
        <a:lstStyle/>
        <a:p>
          <a:endParaRPr lang="fr-FR"/>
        </a:p>
      </dgm:t>
    </dgm:pt>
    <dgm:pt modelId="{EC4459E3-39EE-42E6-BB0E-5F7CB57E30D1}" type="pres">
      <dgm:prSet presAssocID="{30E23CDF-633B-4EB5-B486-F305B0DDFF53}" presName="node" presStyleLbl="node1" presStyleIdx="3" presStyleCnt="4" custScaleX="289176" custScaleY="2653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F39D829-653F-4DA6-B96B-4AF4E5518A09}" type="presOf" srcId="{78AD042C-B06E-4171-BD4A-2B4AC18257D6}" destId="{7BBA9841-148D-4516-A3DE-0455FF6251B9}" srcOrd="0" destOrd="0" presId="urn:microsoft.com/office/officeart/2005/8/layout/default#2"/>
    <dgm:cxn modelId="{48ADF42E-AAD9-4BB0-9099-966D01FAB0E5}" type="presOf" srcId="{D682A6BE-4FC1-4EDA-9321-3D2085900305}" destId="{B3429837-D670-4488-8211-6FA75DDE8B7F}" srcOrd="0" destOrd="0" presId="urn:microsoft.com/office/officeart/2005/8/layout/default#2"/>
    <dgm:cxn modelId="{D66695E0-9C5D-4605-AB03-1AE6D7ADAF76}" srcId="{78AD042C-B06E-4171-BD4A-2B4AC18257D6}" destId="{D682A6BE-4FC1-4EDA-9321-3D2085900305}" srcOrd="1" destOrd="0" parTransId="{FD6FD043-2AD6-44AA-AF79-0EE1F9CFFAA4}" sibTransId="{4DD34C2C-A82A-4BE8-8D70-9B55D13E8D2F}"/>
    <dgm:cxn modelId="{7BA3EB3A-3FBF-49BC-AE7F-2EA645A20EE3}" type="presOf" srcId="{178D719D-66E2-4F38-AB75-CE511260CC4D}" destId="{30032CBD-B57A-4738-A62C-B1831BE7BE7F}" srcOrd="0" destOrd="0" presId="urn:microsoft.com/office/officeart/2005/8/layout/default#2"/>
    <dgm:cxn modelId="{FF62940B-6905-4BAB-A321-4850927D7938}" srcId="{78AD042C-B06E-4171-BD4A-2B4AC18257D6}" destId="{39DDA94C-2093-49E7-9617-6E69A7ABA737}" srcOrd="2" destOrd="0" parTransId="{2A17BDD6-CA88-4737-BB69-1F202C351087}" sibTransId="{C0305648-D2BA-4C8B-97BF-D07E7A52B48B}"/>
    <dgm:cxn modelId="{CB6FBFE7-9EA7-4B9E-86BF-1F44BB53DED7}" type="presOf" srcId="{39DDA94C-2093-49E7-9617-6E69A7ABA737}" destId="{F8E2D90B-1AD9-4382-9C42-76178EEAE13A}" srcOrd="0" destOrd="0" presId="urn:microsoft.com/office/officeart/2005/8/layout/default#2"/>
    <dgm:cxn modelId="{D7073DCA-496F-4A94-A27C-C25957387B4C}" srcId="{78AD042C-B06E-4171-BD4A-2B4AC18257D6}" destId="{30E23CDF-633B-4EB5-B486-F305B0DDFF53}" srcOrd="3" destOrd="0" parTransId="{146216EB-4F95-47EB-B14E-FBCA2A38C543}" sibTransId="{11ADEBBE-7EA2-4FCD-B88F-9743504F7F29}"/>
    <dgm:cxn modelId="{CD631B44-26EF-4D5C-A688-E64972456AE2}" srcId="{78AD042C-B06E-4171-BD4A-2B4AC18257D6}" destId="{178D719D-66E2-4F38-AB75-CE511260CC4D}" srcOrd="0" destOrd="0" parTransId="{41A98334-7C4B-42A4-B2F2-DF1481A64951}" sibTransId="{B528C9EB-C8BD-4A94-8011-9AD1B2E38154}"/>
    <dgm:cxn modelId="{02966B44-D1E7-4D5D-A6A8-BBF49070F141}" type="presOf" srcId="{30E23CDF-633B-4EB5-B486-F305B0DDFF53}" destId="{EC4459E3-39EE-42E6-BB0E-5F7CB57E30D1}" srcOrd="0" destOrd="0" presId="urn:microsoft.com/office/officeart/2005/8/layout/default#2"/>
    <dgm:cxn modelId="{030DBDEC-D9DD-4A88-9D72-55BA84D9C200}" type="presParOf" srcId="{7BBA9841-148D-4516-A3DE-0455FF6251B9}" destId="{30032CBD-B57A-4738-A62C-B1831BE7BE7F}" srcOrd="0" destOrd="0" presId="urn:microsoft.com/office/officeart/2005/8/layout/default#2"/>
    <dgm:cxn modelId="{784D5CA3-9D17-43C7-A763-812C99EA1BE6}" type="presParOf" srcId="{7BBA9841-148D-4516-A3DE-0455FF6251B9}" destId="{0AD4C21A-56EE-4574-B1B2-BA5B2512360A}" srcOrd="1" destOrd="0" presId="urn:microsoft.com/office/officeart/2005/8/layout/default#2"/>
    <dgm:cxn modelId="{628D07F0-45D0-46BE-9FEC-A308F2E1761B}" type="presParOf" srcId="{7BBA9841-148D-4516-A3DE-0455FF6251B9}" destId="{B3429837-D670-4488-8211-6FA75DDE8B7F}" srcOrd="2" destOrd="0" presId="urn:microsoft.com/office/officeart/2005/8/layout/default#2"/>
    <dgm:cxn modelId="{2C4F5753-2F93-4FB0-ABDB-894F729AF8E7}" type="presParOf" srcId="{7BBA9841-148D-4516-A3DE-0455FF6251B9}" destId="{777E4078-AEB8-4525-AD80-89868542675D}" srcOrd="3" destOrd="0" presId="urn:microsoft.com/office/officeart/2005/8/layout/default#2"/>
    <dgm:cxn modelId="{A7B30AE6-4803-4B8E-BBDC-390758975ABA}" type="presParOf" srcId="{7BBA9841-148D-4516-A3DE-0455FF6251B9}" destId="{F8E2D90B-1AD9-4382-9C42-76178EEAE13A}" srcOrd="4" destOrd="0" presId="urn:microsoft.com/office/officeart/2005/8/layout/default#2"/>
    <dgm:cxn modelId="{ED34426A-3B17-4D0A-B6C9-78CF5F4F3D68}" type="presParOf" srcId="{7BBA9841-148D-4516-A3DE-0455FF6251B9}" destId="{FCFDEBD5-547D-4131-B7F7-ECA5CF016CD1}" srcOrd="5" destOrd="0" presId="urn:microsoft.com/office/officeart/2005/8/layout/default#2"/>
    <dgm:cxn modelId="{D0E08560-9316-4C34-9AE7-968B2033CB9E}" type="presParOf" srcId="{7BBA9841-148D-4516-A3DE-0455FF6251B9}" destId="{EC4459E3-39EE-42E6-BB0E-5F7CB57E30D1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C61D23-86EF-42A7-A48D-CB0DC651D95F}">
      <dsp:nvSpPr>
        <dsp:cNvPr id="0" name=""/>
        <dsp:cNvSpPr/>
      </dsp:nvSpPr>
      <dsp:spPr>
        <a:xfrm>
          <a:off x="0" y="0"/>
          <a:ext cx="1482831" cy="730423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b="1" kern="1200" dirty="0" smtClean="0">
              <a:latin typeface="Calibri" pitchFamily="34" charset="0"/>
            </a:rPr>
            <a:t>UIMM</a:t>
          </a:r>
          <a:endParaRPr lang="fr-FR" sz="3800" b="1" kern="1200" dirty="0">
            <a:latin typeface="Calibri" pitchFamily="34" charset="0"/>
          </a:endParaRPr>
        </a:p>
      </dsp:txBody>
      <dsp:txXfrm>
        <a:off x="0" y="0"/>
        <a:ext cx="1482831" cy="730423"/>
      </dsp:txXfrm>
    </dsp:sp>
    <dsp:sp modelId="{97109A1D-251F-4525-8581-6AB42DDA005D}">
      <dsp:nvSpPr>
        <dsp:cNvPr id="0" name=""/>
        <dsp:cNvSpPr/>
      </dsp:nvSpPr>
      <dsp:spPr>
        <a:xfrm>
          <a:off x="148283" y="730423"/>
          <a:ext cx="211753" cy="7174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431"/>
              </a:lnTo>
              <a:lnTo>
                <a:pt x="211753" y="7174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50B438-038B-4712-9083-FDE97919C666}">
      <dsp:nvSpPr>
        <dsp:cNvPr id="0" name=""/>
        <dsp:cNvSpPr/>
      </dsp:nvSpPr>
      <dsp:spPr>
        <a:xfrm>
          <a:off x="360036" y="1008118"/>
          <a:ext cx="3104608" cy="8794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Calibri" pitchFamily="34" charset="0"/>
            </a:rPr>
            <a:t>Classe des fonctions tenues dans le poste de travail </a:t>
          </a:r>
          <a:endParaRPr lang="fr-FR" sz="1400" b="1" kern="1200" dirty="0">
            <a:latin typeface="Calibri" pitchFamily="34" charset="0"/>
          </a:endParaRPr>
        </a:p>
      </dsp:txBody>
      <dsp:txXfrm>
        <a:off x="360036" y="1008118"/>
        <a:ext cx="3104608" cy="879473"/>
      </dsp:txXfrm>
    </dsp:sp>
    <dsp:sp modelId="{96DEE48A-AF38-4227-8FA6-66366397EBEE}">
      <dsp:nvSpPr>
        <dsp:cNvPr id="0" name=""/>
        <dsp:cNvSpPr/>
      </dsp:nvSpPr>
      <dsp:spPr>
        <a:xfrm>
          <a:off x="148283" y="730423"/>
          <a:ext cx="139739" cy="1799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156"/>
              </a:lnTo>
              <a:lnTo>
                <a:pt x="139739" y="17991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7AAE2-8E29-4E3F-A687-62CC8B6CD1EA}">
      <dsp:nvSpPr>
        <dsp:cNvPr id="0" name=""/>
        <dsp:cNvSpPr/>
      </dsp:nvSpPr>
      <dsp:spPr>
        <a:xfrm>
          <a:off x="288022" y="2088228"/>
          <a:ext cx="3426512" cy="882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Calibri" pitchFamily="34" charset="0"/>
            </a:rPr>
            <a:t>Classement à partir d’une grille de 6 critères </a:t>
          </a:r>
          <a:r>
            <a:rPr lang="fr-FR" sz="1400" b="1" kern="1200" dirty="0" err="1" smtClean="0">
              <a:latin typeface="Calibri" pitchFamily="34" charset="0"/>
            </a:rPr>
            <a:t>classants</a:t>
          </a:r>
          <a:r>
            <a:rPr lang="fr-FR" sz="1400" b="1" kern="1200" dirty="0" smtClean="0">
              <a:latin typeface="Calibri" pitchFamily="34" charset="0"/>
            </a:rPr>
            <a:t> divisés en 60 cases</a:t>
          </a:r>
          <a:endParaRPr lang="fr-FR" sz="1400" b="1" kern="1200" dirty="0">
            <a:latin typeface="Calibri" pitchFamily="34" charset="0"/>
          </a:endParaRPr>
        </a:p>
      </dsp:txBody>
      <dsp:txXfrm>
        <a:off x="288022" y="2088228"/>
        <a:ext cx="3426512" cy="882702"/>
      </dsp:txXfrm>
    </dsp:sp>
    <dsp:sp modelId="{E64FC8D6-7A79-4DDB-BF0A-A8F20A47D522}">
      <dsp:nvSpPr>
        <dsp:cNvPr id="0" name=""/>
        <dsp:cNvSpPr/>
      </dsp:nvSpPr>
      <dsp:spPr>
        <a:xfrm>
          <a:off x="148283" y="730423"/>
          <a:ext cx="211753" cy="2951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1293"/>
              </a:lnTo>
              <a:lnTo>
                <a:pt x="211753" y="29512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FF565-6BA4-425D-AFF6-4A9F82DEBBE4}">
      <dsp:nvSpPr>
        <dsp:cNvPr id="0" name=""/>
        <dsp:cNvSpPr/>
      </dsp:nvSpPr>
      <dsp:spPr>
        <a:xfrm>
          <a:off x="360036" y="3240365"/>
          <a:ext cx="3156885" cy="882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Calibri" pitchFamily="34" charset="0"/>
            </a:rPr>
            <a:t>Changement de coefficient en fonction du poste donc évolution à la seule initiative de l’employeur</a:t>
          </a:r>
          <a:endParaRPr lang="fr-FR" sz="1400" b="1" kern="1200" dirty="0">
            <a:latin typeface="Calibri" pitchFamily="34" charset="0"/>
          </a:endParaRPr>
        </a:p>
      </dsp:txBody>
      <dsp:txXfrm>
        <a:off x="360036" y="3240365"/>
        <a:ext cx="3156885" cy="882702"/>
      </dsp:txXfrm>
    </dsp:sp>
    <dsp:sp modelId="{8884E828-6458-4186-80D7-555CE27EAAD1}">
      <dsp:nvSpPr>
        <dsp:cNvPr id="0" name=""/>
        <dsp:cNvSpPr/>
      </dsp:nvSpPr>
      <dsp:spPr>
        <a:xfrm>
          <a:off x="148283" y="730423"/>
          <a:ext cx="211753" cy="4108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8537"/>
              </a:lnTo>
              <a:lnTo>
                <a:pt x="211753" y="41085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782B9-1CC3-4C7A-923B-D001F1AAA3C9}">
      <dsp:nvSpPr>
        <dsp:cNvPr id="0" name=""/>
        <dsp:cNvSpPr/>
      </dsp:nvSpPr>
      <dsp:spPr>
        <a:xfrm>
          <a:off x="360036" y="4464490"/>
          <a:ext cx="3237018" cy="7489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Calibri" pitchFamily="34" charset="0"/>
            </a:rPr>
            <a:t>Salaires minima dans la branche</a:t>
          </a:r>
          <a:endParaRPr lang="fr-FR" sz="1400" b="1" kern="1200" dirty="0">
            <a:latin typeface="Calibri" pitchFamily="34" charset="0"/>
          </a:endParaRPr>
        </a:p>
      </dsp:txBody>
      <dsp:txXfrm>
        <a:off x="360036" y="4464490"/>
        <a:ext cx="3237018" cy="748941"/>
      </dsp:txXfrm>
    </dsp:sp>
    <dsp:sp modelId="{C658DA2A-98DD-4F9C-82DF-4605840BBF57}">
      <dsp:nvSpPr>
        <dsp:cNvPr id="0" name=""/>
        <dsp:cNvSpPr/>
      </dsp:nvSpPr>
      <dsp:spPr>
        <a:xfrm>
          <a:off x="148283" y="730423"/>
          <a:ext cx="283768" cy="5134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4656"/>
              </a:lnTo>
              <a:lnTo>
                <a:pt x="283768" y="5134656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0145F9-BA0D-4171-9677-2CE3FE8B3B71}">
      <dsp:nvSpPr>
        <dsp:cNvPr id="0" name=""/>
        <dsp:cNvSpPr/>
      </dsp:nvSpPr>
      <dsp:spPr>
        <a:xfrm>
          <a:off x="432051" y="5544613"/>
          <a:ext cx="3291150" cy="6409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Calibri" pitchFamily="34" charset="0"/>
            </a:rPr>
            <a:t>Une carrière en dents de scie</a:t>
          </a:r>
          <a:endParaRPr lang="fr-FR" sz="1400" b="1" kern="1200" dirty="0">
            <a:latin typeface="Calibri" pitchFamily="34" charset="0"/>
          </a:endParaRPr>
        </a:p>
      </dsp:txBody>
      <dsp:txXfrm>
        <a:off x="432051" y="5544613"/>
        <a:ext cx="3291150" cy="640932"/>
      </dsp:txXfrm>
    </dsp:sp>
    <dsp:sp modelId="{377B93A2-00F6-4B92-A6A4-51E31E8A5900}">
      <dsp:nvSpPr>
        <dsp:cNvPr id="0" name=""/>
        <dsp:cNvSpPr/>
      </dsp:nvSpPr>
      <dsp:spPr>
        <a:xfrm>
          <a:off x="4083974" y="458"/>
          <a:ext cx="1606747" cy="667252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b="1" kern="1200" dirty="0" smtClean="0">
              <a:latin typeface="Calibri" pitchFamily="34" charset="0"/>
            </a:rPr>
            <a:t>La CGT</a:t>
          </a:r>
          <a:endParaRPr lang="fr-FR" sz="3800" b="1" kern="1200" dirty="0">
            <a:latin typeface="Calibri" pitchFamily="34" charset="0"/>
          </a:endParaRPr>
        </a:p>
      </dsp:txBody>
      <dsp:txXfrm>
        <a:off x="4083974" y="458"/>
        <a:ext cx="1606747" cy="667252"/>
      </dsp:txXfrm>
    </dsp:sp>
    <dsp:sp modelId="{889577CF-B648-4C92-A18E-D27EC2A22367}">
      <dsp:nvSpPr>
        <dsp:cNvPr id="0" name=""/>
        <dsp:cNvSpPr/>
      </dsp:nvSpPr>
      <dsp:spPr>
        <a:xfrm>
          <a:off x="4244649" y="667711"/>
          <a:ext cx="146335" cy="764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196"/>
              </a:lnTo>
              <a:lnTo>
                <a:pt x="146335" y="7641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A1ACA-D3B1-43D1-9ADA-C089134BE572}">
      <dsp:nvSpPr>
        <dsp:cNvPr id="0" name=""/>
        <dsp:cNvSpPr/>
      </dsp:nvSpPr>
      <dsp:spPr>
        <a:xfrm>
          <a:off x="4390984" y="997297"/>
          <a:ext cx="4169050" cy="8692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Calibri" pitchFamily="34" charset="0"/>
            </a:rPr>
            <a:t>Classe des personnes les salariés</a:t>
          </a:r>
          <a:endParaRPr lang="fr-FR" sz="1400" b="1" kern="1200" dirty="0">
            <a:latin typeface="Calibri" pitchFamily="34" charset="0"/>
          </a:endParaRPr>
        </a:p>
      </dsp:txBody>
      <dsp:txXfrm>
        <a:off x="4390984" y="997297"/>
        <a:ext cx="4169050" cy="869219"/>
      </dsp:txXfrm>
    </dsp:sp>
    <dsp:sp modelId="{4ADBF72B-2D03-4123-9101-1D3D0D7E7588}">
      <dsp:nvSpPr>
        <dsp:cNvPr id="0" name=""/>
        <dsp:cNvSpPr/>
      </dsp:nvSpPr>
      <dsp:spPr>
        <a:xfrm>
          <a:off x="4244649" y="667711"/>
          <a:ext cx="198084" cy="1836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6576"/>
              </a:lnTo>
              <a:lnTo>
                <a:pt x="198084" y="18365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6527B-D9F0-4CB8-AAA0-07EFD2FDBFE3}">
      <dsp:nvSpPr>
        <dsp:cNvPr id="0" name=""/>
        <dsp:cNvSpPr/>
      </dsp:nvSpPr>
      <dsp:spPr>
        <a:xfrm>
          <a:off x="4442733" y="2021195"/>
          <a:ext cx="4085227" cy="9661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Calibri" pitchFamily="34" charset="0"/>
            </a:rPr>
            <a:t>Classement à partir du diplôme et de l’expérience des savoirs,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Calibri" pitchFamily="34" charset="0"/>
            </a:rPr>
            <a:t>savoir-faire</a:t>
          </a:r>
          <a:endParaRPr lang="fr-FR" sz="1400" b="1" kern="1200" dirty="0">
            <a:latin typeface="Calibri" pitchFamily="34" charset="0"/>
          </a:endParaRPr>
        </a:p>
      </dsp:txBody>
      <dsp:txXfrm>
        <a:off x="4442733" y="2021195"/>
        <a:ext cx="4085227" cy="966183"/>
      </dsp:txXfrm>
    </dsp:sp>
    <dsp:sp modelId="{583BBEFF-7F01-4A35-B6D5-1F58F2496048}">
      <dsp:nvSpPr>
        <dsp:cNvPr id="0" name=""/>
        <dsp:cNvSpPr/>
      </dsp:nvSpPr>
      <dsp:spPr>
        <a:xfrm>
          <a:off x="4244649" y="667711"/>
          <a:ext cx="199897" cy="2986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6670"/>
              </a:lnTo>
              <a:lnTo>
                <a:pt x="199897" y="29866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414732-6F60-430F-A1E2-0F543E841D93}">
      <dsp:nvSpPr>
        <dsp:cNvPr id="0" name=""/>
        <dsp:cNvSpPr/>
      </dsp:nvSpPr>
      <dsp:spPr>
        <a:xfrm>
          <a:off x="4444547" y="3208233"/>
          <a:ext cx="4066691" cy="892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Calibri" pitchFamily="34" charset="0"/>
            </a:rPr>
            <a:t>Changement de coefficient tous les 4 ans</a:t>
          </a:r>
          <a:endParaRPr lang="fr-FR" sz="1400" b="1" kern="1200" dirty="0">
            <a:latin typeface="Calibri" pitchFamily="34" charset="0"/>
          </a:endParaRPr>
        </a:p>
      </dsp:txBody>
      <dsp:txXfrm>
        <a:off x="4444547" y="3208233"/>
        <a:ext cx="4066691" cy="892297"/>
      </dsp:txXfrm>
    </dsp:sp>
    <dsp:sp modelId="{9719039A-1DEE-4B19-A4BF-322011919B63}">
      <dsp:nvSpPr>
        <dsp:cNvPr id="0" name=""/>
        <dsp:cNvSpPr/>
      </dsp:nvSpPr>
      <dsp:spPr>
        <a:xfrm>
          <a:off x="4244649" y="667711"/>
          <a:ext cx="199897" cy="4085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5977"/>
              </a:lnTo>
              <a:lnTo>
                <a:pt x="199897" y="40859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B7704-479C-4661-B919-52E11FBBC2F9}">
      <dsp:nvSpPr>
        <dsp:cNvPr id="0" name=""/>
        <dsp:cNvSpPr/>
      </dsp:nvSpPr>
      <dsp:spPr>
        <a:xfrm>
          <a:off x="4444547" y="4251940"/>
          <a:ext cx="3959565" cy="10034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Calibri" pitchFamily="34" charset="0"/>
            </a:rPr>
            <a:t>Départ de grille à 1 800€ avec un doublement du salaire sur la carrière</a:t>
          </a:r>
          <a:endParaRPr lang="fr-FR" sz="1400" b="1" kern="1200" dirty="0">
            <a:latin typeface="Calibri" pitchFamily="34" charset="0"/>
          </a:endParaRPr>
        </a:p>
      </dsp:txBody>
      <dsp:txXfrm>
        <a:off x="4444547" y="4251940"/>
        <a:ext cx="3959565" cy="1003495"/>
      </dsp:txXfrm>
    </dsp:sp>
    <dsp:sp modelId="{0084D463-5097-42AC-8B57-F3C1D448EAC7}">
      <dsp:nvSpPr>
        <dsp:cNvPr id="0" name=""/>
        <dsp:cNvSpPr/>
      </dsp:nvSpPr>
      <dsp:spPr>
        <a:xfrm>
          <a:off x="4244649" y="667711"/>
          <a:ext cx="199897" cy="5099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9686"/>
              </a:lnTo>
              <a:lnTo>
                <a:pt x="199897" y="5099686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91835-E82F-46FA-B104-A45E5D2739CE}">
      <dsp:nvSpPr>
        <dsp:cNvPr id="0" name=""/>
        <dsp:cNvSpPr/>
      </dsp:nvSpPr>
      <dsp:spPr>
        <a:xfrm>
          <a:off x="4444547" y="5456229"/>
          <a:ext cx="3962771" cy="6223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Calibri" pitchFamily="34" charset="0"/>
            </a:rPr>
            <a:t>Une carrière avec une progression garantie et continue</a:t>
          </a:r>
          <a:endParaRPr lang="fr-FR" sz="1400" b="1" kern="1200" dirty="0">
            <a:latin typeface="Calibri" pitchFamily="34" charset="0"/>
          </a:endParaRPr>
        </a:p>
      </dsp:txBody>
      <dsp:txXfrm>
        <a:off x="4444547" y="5456229"/>
        <a:ext cx="3962771" cy="62233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25086A-EBF8-4634-BA2E-439447F02C89}">
      <dsp:nvSpPr>
        <dsp:cNvPr id="0" name=""/>
        <dsp:cNvSpPr/>
      </dsp:nvSpPr>
      <dsp:spPr>
        <a:xfrm>
          <a:off x="2100" y="0"/>
          <a:ext cx="2061246" cy="6048648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ea typeface="+mn-ea"/>
              <a:cs typeface="+mn-cs"/>
            </a:rPr>
            <a:t>Formation du contrat de travail</a:t>
          </a:r>
        </a:p>
      </dsp:txBody>
      <dsp:txXfrm>
        <a:off x="2100" y="0"/>
        <a:ext cx="2061246" cy="1814594"/>
      </dsp:txXfrm>
    </dsp:sp>
    <dsp:sp modelId="{BA1E322C-52E3-4265-90F1-429F16DD1912}">
      <dsp:nvSpPr>
        <dsp:cNvPr id="0" name=""/>
        <dsp:cNvSpPr/>
      </dsp:nvSpPr>
      <dsp:spPr>
        <a:xfrm>
          <a:off x="208225" y="3314527"/>
          <a:ext cx="1648997" cy="931754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tx1"/>
              </a:solidFill>
              <a:ea typeface="+mn-ea"/>
              <a:cs typeface="+mn-cs"/>
            </a:rPr>
            <a:t>Période d’essai</a:t>
          </a:r>
        </a:p>
      </dsp:txBody>
      <dsp:txXfrm>
        <a:off x="208225" y="3314527"/>
        <a:ext cx="1648997" cy="931754"/>
      </dsp:txXfrm>
    </dsp:sp>
    <dsp:sp modelId="{85A6FBC3-CACA-4278-9486-756788F7DF12}">
      <dsp:nvSpPr>
        <dsp:cNvPr id="0" name=""/>
        <dsp:cNvSpPr/>
      </dsp:nvSpPr>
      <dsp:spPr>
        <a:xfrm>
          <a:off x="2217940" y="0"/>
          <a:ext cx="2061246" cy="6048648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path path="circle">
            <a:fillToRect l="100000" b="100000"/>
          </a:path>
          <a:tileRect t="-100000" r="-100000"/>
        </a:gra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ea typeface="+mn-ea"/>
              <a:cs typeface="+mn-cs"/>
            </a:rPr>
            <a:t>Exécution et modification du contrat de travail</a:t>
          </a:r>
          <a:endParaRPr lang="fr-FR" sz="2800" kern="1200" dirty="0">
            <a:ea typeface="+mn-ea"/>
            <a:cs typeface="+mn-cs"/>
          </a:endParaRPr>
        </a:p>
      </dsp:txBody>
      <dsp:txXfrm>
        <a:off x="2217940" y="0"/>
        <a:ext cx="2061246" cy="1814594"/>
      </dsp:txXfrm>
    </dsp:sp>
    <dsp:sp modelId="{AB6A3AE0-EED9-4456-B990-A889F1503B07}">
      <dsp:nvSpPr>
        <dsp:cNvPr id="0" name=""/>
        <dsp:cNvSpPr/>
      </dsp:nvSpPr>
      <dsp:spPr>
        <a:xfrm>
          <a:off x="2424065" y="2416297"/>
          <a:ext cx="1648997" cy="1055600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-9051"/>
              <a:lumOff val="7898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tx1"/>
              </a:solidFill>
              <a:ea typeface="+mn-ea"/>
              <a:cs typeface="+mn-cs"/>
            </a:rPr>
            <a:t>Mobilité géographique</a:t>
          </a:r>
          <a:endParaRPr lang="fr-FR" sz="1700" b="1" kern="1200" dirty="0">
            <a:solidFill>
              <a:schemeClr val="tx1"/>
            </a:solidFill>
            <a:ea typeface="+mn-ea"/>
            <a:cs typeface="+mn-cs"/>
          </a:endParaRPr>
        </a:p>
      </dsp:txBody>
      <dsp:txXfrm>
        <a:off x="2424065" y="2416297"/>
        <a:ext cx="1648997" cy="1055600"/>
      </dsp:txXfrm>
    </dsp:sp>
    <dsp:sp modelId="{B20F04F5-7FA4-4A50-9EAA-DB8B82C55A7D}">
      <dsp:nvSpPr>
        <dsp:cNvPr id="0" name=""/>
        <dsp:cNvSpPr/>
      </dsp:nvSpPr>
      <dsp:spPr>
        <a:xfrm>
          <a:off x="2424065" y="4076763"/>
          <a:ext cx="1648997" cy="1067749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-18102"/>
              <a:lumOff val="15795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tx1"/>
              </a:solidFill>
              <a:ea typeface="+mn-ea"/>
              <a:cs typeface="+mn-cs"/>
            </a:rPr>
            <a:t>Reclassement pour inaptitude</a:t>
          </a:r>
          <a:endParaRPr lang="fr-FR" sz="1700" b="1" kern="1200" dirty="0">
            <a:solidFill>
              <a:schemeClr val="tx1"/>
            </a:solidFill>
            <a:ea typeface="+mn-ea"/>
            <a:cs typeface="+mn-cs"/>
          </a:endParaRPr>
        </a:p>
      </dsp:txBody>
      <dsp:txXfrm>
        <a:off x="2424065" y="4076763"/>
        <a:ext cx="1648997" cy="1067749"/>
      </dsp:txXfrm>
    </dsp:sp>
    <dsp:sp modelId="{538B5409-E9C7-4C46-BB85-6F9CAC156D96}">
      <dsp:nvSpPr>
        <dsp:cNvPr id="0" name=""/>
        <dsp:cNvSpPr/>
      </dsp:nvSpPr>
      <dsp:spPr>
        <a:xfrm>
          <a:off x="4433780" y="0"/>
          <a:ext cx="2061246" cy="6048648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0800000" scaled="1"/>
          <a:tileRect/>
        </a:gra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Suspension du contrat de travail</a:t>
          </a:r>
        </a:p>
      </dsp:txBody>
      <dsp:txXfrm>
        <a:off x="4433780" y="0"/>
        <a:ext cx="2061246" cy="1814594"/>
      </dsp:txXfrm>
    </dsp:sp>
    <dsp:sp modelId="{81C6746E-91FB-4252-9714-26CF8AD0490F}">
      <dsp:nvSpPr>
        <dsp:cNvPr id="0" name=""/>
        <dsp:cNvSpPr/>
      </dsp:nvSpPr>
      <dsp:spPr>
        <a:xfrm>
          <a:off x="4639905" y="1814742"/>
          <a:ext cx="1648997" cy="88115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-27153"/>
              <a:lumOff val="23693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tx1"/>
              </a:solidFill>
            </a:rPr>
            <a:t>Maladie</a:t>
          </a:r>
        </a:p>
      </dsp:txBody>
      <dsp:txXfrm>
        <a:off x="4639905" y="1814742"/>
        <a:ext cx="1648997" cy="881159"/>
      </dsp:txXfrm>
    </dsp:sp>
    <dsp:sp modelId="{5C49F580-7D15-4813-BF2D-4B2E36418426}">
      <dsp:nvSpPr>
        <dsp:cNvPr id="0" name=""/>
        <dsp:cNvSpPr/>
      </dsp:nvSpPr>
      <dsp:spPr>
        <a:xfrm>
          <a:off x="4639905" y="2831464"/>
          <a:ext cx="1648997" cy="881159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-36204"/>
              <a:lumOff val="31591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kern="1200" dirty="0" smtClean="0">
              <a:solidFill>
                <a:schemeClr val="tx1"/>
              </a:solidFill>
            </a:rPr>
            <a:t>Congés liés à la parentalité : (maternité, adoption, enfant malade)</a:t>
          </a:r>
        </a:p>
      </dsp:txBody>
      <dsp:txXfrm>
        <a:off x="4639905" y="2831464"/>
        <a:ext cx="1648997" cy="881159"/>
      </dsp:txXfrm>
    </dsp:sp>
    <dsp:sp modelId="{3A60B57A-024B-47A8-9254-BBE2947840C3}">
      <dsp:nvSpPr>
        <dsp:cNvPr id="0" name=""/>
        <dsp:cNvSpPr/>
      </dsp:nvSpPr>
      <dsp:spPr>
        <a:xfrm>
          <a:off x="4639905" y="3848186"/>
          <a:ext cx="1648997" cy="881159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-45255"/>
              <a:lumOff val="39488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tx1"/>
              </a:solidFill>
            </a:rPr>
            <a:t>Congés pour évènements familiaux</a:t>
          </a:r>
        </a:p>
      </dsp:txBody>
      <dsp:txXfrm>
        <a:off x="4639905" y="3848186"/>
        <a:ext cx="1648997" cy="881159"/>
      </dsp:txXfrm>
    </dsp:sp>
    <dsp:sp modelId="{A174763F-55C7-461C-8BF2-F346D7E829C4}">
      <dsp:nvSpPr>
        <dsp:cNvPr id="0" name=""/>
        <dsp:cNvSpPr/>
      </dsp:nvSpPr>
      <dsp:spPr>
        <a:xfrm>
          <a:off x="4639905" y="4864908"/>
          <a:ext cx="1648997" cy="881159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-54306"/>
              <a:lumOff val="47386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tx1"/>
              </a:solidFill>
            </a:rPr>
            <a:t>Service National / réserve opérationnelle</a:t>
          </a:r>
        </a:p>
      </dsp:txBody>
      <dsp:txXfrm>
        <a:off x="4639905" y="4864908"/>
        <a:ext cx="1648997" cy="881159"/>
      </dsp:txXfrm>
    </dsp:sp>
    <dsp:sp modelId="{AD97507E-90F6-494F-B3F7-2FBC8A99DAD8}">
      <dsp:nvSpPr>
        <dsp:cNvPr id="0" name=""/>
        <dsp:cNvSpPr/>
      </dsp:nvSpPr>
      <dsp:spPr>
        <a:xfrm>
          <a:off x="6649620" y="0"/>
          <a:ext cx="2061246" cy="6048648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0800000" scaled="1"/>
          <a:tileRect/>
        </a:gra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ea typeface="+mn-ea"/>
              <a:cs typeface="+mn-cs"/>
            </a:rPr>
            <a:t>Rupture du contrat de travail</a:t>
          </a:r>
        </a:p>
      </dsp:txBody>
      <dsp:txXfrm>
        <a:off x="6649620" y="0"/>
        <a:ext cx="2061246" cy="1814594"/>
      </dsp:txXfrm>
    </dsp:sp>
    <dsp:sp modelId="{62598E6E-3481-49D3-8909-1C6BCE2CF923}">
      <dsp:nvSpPr>
        <dsp:cNvPr id="0" name=""/>
        <dsp:cNvSpPr/>
      </dsp:nvSpPr>
      <dsp:spPr>
        <a:xfrm>
          <a:off x="6855745" y="1814889"/>
          <a:ext cx="1648997" cy="58072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-54306"/>
              <a:lumOff val="47386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tx1"/>
              </a:solidFill>
              <a:ea typeface="+mn-ea"/>
              <a:cs typeface="+mn-cs"/>
            </a:rPr>
            <a:t>Démission</a:t>
          </a:r>
        </a:p>
      </dsp:txBody>
      <dsp:txXfrm>
        <a:off x="6855745" y="1814889"/>
        <a:ext cx="1648997" cy="580720"/>
      </dsp:txXfrm>
    </dsp:sp>
    <dsp:sp modelId="{59AF46E0-9DCF-4CCA-8F12-D4399C8C5411}">
      <dsp:nvSpPr>
        <dsp:cNvPr id="0" name=""/>
        <dsp:cNvSpPr/>
      </dsp:nvSpPr>
      <dsp:spPr>
        <a:xfrm>
          <a:off x="6855745" y="2484951"/>
          <a:ext cx="1648997" cy="580720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-45255"/>
              <a:lumOff val="39488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tx1"/>
              </a:solidFill>
              <a:ea typeface="+mn-ea"/>
              <a:cs typeface="+mn-cs"/>
            </a:rPr>
            <a:t>Licenciement </a:t>
          </a:r>
        </a:p>
      </dsp:txBody>
      <dsp:txXfrm>
        <a:off x="6855745" y="2484951"/>
        <a:ext cx="1648997" cy="580720"/>
      </dsp:txXfrm>
    </dsp:sp>
    <dsp:sp modelId="{F73BCA39-9C85-44DA-BD9D-B249EF663879}">
      <dsp:nvSpPr>
        <dsp:cNvPr id="0" name=""/>
        <dsp:cNvSpPr/>
      </dsp:nvSpPr>
      <dsp:spPr>
        <a:xfrm>
          <a:off x="6855745" y="3155013"/>
          <a:ext cx="1648997" cy="58072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-36204"/>
              <a:lumOff val="31591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tx1"/>
              </a:solidFill>
              <a:ea typeface="+mn-ea"/>
              <a:cs typeface="+mn-cs"/>
            </a:rPr>
            <a:t>Rupture conventionnelle </a:t>
          </a:r>
        </a:p>
      </dsp:txBody>
      <dsp:txXfrm>
        <a:off x="6855745" y="3155013"/>
        <a:ext cx="1648997" cy="580720"/>
      </dsp:txXfrm>
    </dsp:sp>
    <dsp:sp modelId="{2D38CF5D-4138-4BCE-B6C4-44A4E49AF997}">
      <dsp:nvSpPr>
        <dsp:cNvPr id="0" name=""/>
        <dsp:cNvSpPr/>
      </dsp:nvSpPr>
      <dsp:spPr>
        <a:xfrm>
          <a:off x="6855745" y="3825075"/>
          <a:ext cx="1648997" cy="580720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-27153"/>
              <a:lumOff val="23693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tx1"/>
              </a:solidFill>
              <a:ea typeface="+mn-ea"/>
              <a:cs typeface="+mn-cs"/>
            </a:rPr>
            <a:t>Départ à la retraite</a:t>
          </a:r>
        </a:p>
      </dsp:txBody>
      <dsp:txXfrm>
        <a:off x="6855745" y="3825075"/>
        <a:ext cx="1648997" cy="580720"/>
      </dsp:txXfrm>
    </dsp:sp>
    <dsp:sp modelId="{63F8E43F-FDE8-4DE9-A595-EC614F03E9AB}">
      <dsp:nvSpPr>
        <dsp:cNvPr id="0" name=""/>
        <dsp:cNvSpPr/>
      </dsp:nvSpPr>
      <dsp:spPr>
        <a:xfrm>
          <a:off x="6855745" y="4495137"/>
          <a:ext cx="1648997" cy="58072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-18102"/>
              <a:lumOff val="15795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tx1"/>
              </a:solidFill>
              <a:ea typeface="+mn-ea"/>
              <a:cs typeface="+mn-cs"/>
            </a:rPr>
            <a:t>Mise à la retraite</a:t>
          </a:r>
        </a:p>
      </dsp:txBody>
      <dsp:txXfrm>
        <a:off x="6855745" y="4495137"/>
        <a:ext cx="1648997" cy="580720"/>
      </dsp:txXfrm>
    </dsp:sp>
    <dsp:sp modelId="{21A4687B-4320-40CD-820C-3C8EA5DA9B40}">
      <dsp:nvSpPr>
        <dsp:cNvPr id="0" name=""/>
        <dsp:cNvSpPr/>
      </dsp:nvSpPr>
      <dsp:spPr>
        <a:xfrm>
          <a:off x="6855745" y="5165199"/>
          <a:ext cx="1648997" cy="580720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50000"/>
              <a:hueOff val="0"/>
              <a:satOff val="-9051"/>
              <a:lumOff val="7898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>
              <a:solidFill>
                <a:schemeClr val="tx1"/>
              </a:solidFill>
              <a:ea typeface="+mn-ea"/>
              <a:cs typeface="+mn-cs"/>
            </a:rPr>
            <a:t>Clause de non concurrence</a:t>
          </a:r>
        </a:p>
      </dsp:txBody>
      <dsp:txXfrm>
        <a:off x="6855745" y="5165199"/>
        <a:ext cx="1648997" cy="5807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032CBD-B57A-4738-A62C-B1831BE7BE7F}">
      <dsp:nvSpPr>
        <dsp:cNvPr id="0" name=""/>
        <dsp:cNvSpPr/>
      </dsp:nvSpPr>
      <dsp:spPr>
        <a:xfrm>
          <a:off x="27006" y="603949"/>
          <a:ext cx="3819149" cy="2102323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2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Congés supplémentaires d’ancienneté et d’âge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27006" y="603949"/>
        <a:ext cx="3819149" cy="2102323"/>
      </dsp:txXfrm>
    </dsp:sp>
    <dsp:sp modelId="{B3429837-D670-4488-8211-6FA75DDE8B7F}">
      <dsp:nvSpPr>
        <dsp:cNvPr id="0" name=""/>
        <dsp:cNvSpPr/>
      </dsp:nvSpPr>
      <dsp:spPr>
        <a:xfrm>
          <a:off x="3952235" y="603949"/>
          <a:ext cx="3819149" cy="2102323"/>
        </a:xfrm>
        <a:prstGeom prst="rect">
          <a:avLst/>
        </a:prstGeom>
        <a:solidFill>
          <a:srgbClr val="FFC00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3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Assimilation à du temps de travail effectif de certaines absences pour l’acquisition de congés payés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3952235" y="603949"/>
        <a:ext cx="3819149" cy="2102323"/>
      </dsp:txXfrm>
    </dsp:sp>
    <dsp:sp modelId="{F8E2D90B-1AD9-4382-9C42-76178EEAE13A}">
      <dsp:nvSpPr>
        <dsp:cNvPr id="0" name=""/>
        <dsp:cNvSpPr/>
      </dsp:nvSpPr>
      <dsp:spPr>
        <a:xfrm>
          <a:off x="0" y="2882671"/>
          <a:ext cx="3819149" cy="2102323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Incidence des déplacements professionnels sur le contrat de travail (décès, maladie, etc.)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0" y="2882671"/>
        <a:ext cx="3819149" cy="2102323"/>
      </dsp:txXfrm>
    </dsp:sp>
    <dsp:sp modelId="{EC4459E3-39EE-42E6-BB0E-5F7CB57E30D1}">
      <dsp:nvSpPr>
        <dsp:cNvPr id="0" name=""/>
        <dsp:cNvSpPr/>
      </dsp:nvSpPr>
      <dsp:spPr>
        <a:xfrm>
          <a:off x="3952235" y="2838343"/>
          <a:ext cx="3819149" cy="2102323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5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Ancienneté des non-cadres forfaits jours et indemnités de licenciement et de départ à la retraite 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3952235" y="2838343"/>
        <a:ext cx="3819149" cy="2102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FAD2CF-37F2-4A33-9866-81E56C278B3D}" type="datetimeFigureOut">
              <a:rPr lang="fr-FR"/>
              <a:pPr>
                <a:defRPr/>
              </a:pPr>
              <a:t>24/04/2019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38E3D88-5620-4ECB-BD28-47E9AA8D22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La métallurgie c’est un peu moins de 1.400.000 salariés dans la branche, répartis dans différents secteurs.</a:t>
            </a:r>
          </a:p>
          <a:p>
            <a:pPr>
              <a:spcBef>
                <a:spcPct val="0"/>
              </a:spcBef>
            </a:pPr>
            <a:r>
              <a:rPr lang="fr-FR" smtClean="0"/>
              <a:t>On constate une baisse des effectifs régulière depuis de nombreuses années, dans toutes les régions sauf Midi Pyrénées avec l’aéronautique (pour le moment).</a:t>
            </a:r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CF7440-1B2E-494C-822F-AD90612EA67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70AC00-67FC-44A1-AB2D-294A8B71BBF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ectangle à coins arrondis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rgbClr val="C00000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Image 10" descr="FTMcarrecoul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3850" y="1196975"/>
            <a:ext cx="1077913" cy="2130425"/>
          </a:xfrm>
          <a:prstGeom prst="rect">
            <a:avLst/>
          </a:prstGeom>
          <a:effectLst>
            <a:outerShdw blurRad="152400" dist="76200" dir="1680000" sx="102000" sy="102000" algn="tl" rotWithShape="0">
              <a:prstClr val="black">
                <a:alpha val="63000"/>
              </a:prstClr>
            </a:outerShdw>
          </a:effectLst>
        </p:spPr>
      </p:pic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691680" y="1505930"/>
            <a:ext cx="699512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2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fr-FR"/>
              <a:t>Date</a:t>
            </a:r>
            <a:endParaRPr lang="fr-FR"/>
          </a:p>
        </p:txBody>
      </p:sp>
      <p:sp>
        <p:nvSpPr>
          <p:cNvPr id="13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fr-FR"/>
              <a:t>Thème </a:t>
            </a:r>
            <a:endParaRPr lang="fr-FR"/>
          </a:p>
        </p:txBody>
      </p:sp>
      <p:sp>
        <p:nvSpPr>
          <p:cNvPr id="14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E8153C7-9170-4DE8-9085-0C8C2D95335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6A1CD-060A-49DA-A966-796EE85C7AE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4560A-4CE6-4B70-9AE2-4CA1BCFA0C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AAD1A-D5D3-45F8-A76C-8DD9D34B32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ectangle à coins arrondis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rgbClr val="C00000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F3822-7984-4176-BB00-81C06C2034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7F572-A5B7-4DA5-9C16-6C3E1A67D8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AD905-F47F-4AC9-9D76-6C7031FAAC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A8715-0BE3-4693-AC79-CEBFA506AC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2A299-E0B9-4AB0-AEB6-3457793CF1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ectangle à coins arrondis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687B9-3BF6-4831-833A-CF60C33EE6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FB790-9DC0-4267-9133-0291AF7688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Date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Thème </a:t>
            </a:r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rgbClr val="C00000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AF29D7E3-BB07-4534-86A9-D3670768914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DCAAAA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956251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956251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ftm-cgt.fr/convention-collective-nationale-objectif-luttes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ous-titre 1"/>
          <p:cNvSpPr>
            <a:spLocks noGrp="1"/>
          </p:cNvSpPr>
          <p:nvPr>
            <p:ph type="subTitle" idx="1"/>
          </p:nvPr>
        </p:nvSpPr>
        <p:spPr>
          <a:xfrm>
            <a:off x="2411413" y="4076700"/>
            <a:ext cx="6400800" cy="1600200"/>
          </a:xfrm>
        </p:spPr>
        <p:txBody>
          <a:bodyPr/>
          <a:lstStyle/>
          <a:p>
            <a:r>
              <a:rPr lang="fr-FR" sz="3600" b="1" i="1" smtClean="0"/>
              <a:t>Une négociation de branche cruciale pour les métallurgistes </a:t>
            </a:r>
          </a:p>
          <a:p>
            <a:endParaRPr lang="fr-FR" smtClean="0"/>
          </a:p>
        </p:txBody>
      </p:sp>
      <p:sp>
        <p:nvSpPr>
          <p:cNvPr id="13315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/>
              <a:t>FTM CGT – avril 2019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89D99-3D1C-4B14-BA9A-99CBE7A4333D}" type="slidenum">
              <a:rPr lang="fr-FR"/>
              <a:pPr>
                <a:defRPr/>
              </a:pPr>
              <a:t>1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1692275" y="1506538"/>
            <a:ext cx="6994525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smtClean="0"/>
              <a:t>Pour une Convention Collective Nationale de progrès social pour tous les salariés de la métallurgie</a:t>
            </a:r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15F10-5EA0-4E44-B327-5FB7BC458B04}" type="slidenum">
              <a:rPr lang="fr-FR"/>
              <a:pPr>
                <a:defRPr/>
              </a:pPr>
              <a:t>10</a:t>
            </a:fld>
            <a:endParaRPr lang="fr-FR"/>
          </a:p>
        </p:txBody>
      </p:sp>
      <p:graphicFrame>
        <p:nvGraphicFramePr>
          <p:cNvPr id="6" name="Espace réservé du contenu 5"/>
          <p:cNvGraphicFramePr>
            <a:graphicFrameLocks/>
          </p:cNvGraphicFramePr>
          <p:nvPr/>
        </p:nvGraphicFramePr>
        <p:xfrm>
          <a:off x="250825" y="115888"/>
          <a:ext cx="8640960" cy="610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ACCORDS 1998/2000</a:t>
                      </a:r>
                      <a:endParaRPr lang="fr-F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PROPOSITIONS UIMM 2018</a:t>
                      </a:r>
                      <a:endParaRPr lang="fr-F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PROPOSITIONS</a:t>
                      </a:r>
                      <a:r>
                        <a:rPr lang="fr-FR" baseline="0" dirty="0" smtClean="0"/>
                        <a:t> CGT</a:t>
                      </a:r>
                      <a:endParaRPr lang="fr-FR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466868">
                <a:tc>
                  <a:txBody>
                    <a:bodyPr/>
                    <a:lstStyle/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Pas de durée conventionnelle du travail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Pas de durée conventionnelle du travail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"/>
                        </a:rPr>
                        <a:t>Durée conventionnelle du travail à 32H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 Light"/>
                        </a:rPr>
                        <a:t> ou 1460H/an sans perte de salaire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40363">
                <a:tc>
                  <a:txBody>
                    <a:bodyPr/>
                    <a:lstStyle/>
                    <a:p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10H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maxi et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pour certaines activités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10H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Jusqu’à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12H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pour surcroît d’activité</a:t>
                      </a:r>
                      <a:r>
                        <a:rPr kumimoji="0" lang="fr-FR" sz="12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y compris la nuit pour surcroît d’activité, ou pour activités montage sur chantier, maintenance et après-vente </a:t>
                      </a:r>
                      <a:endParaRPr lang="fr-FR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 Light"/>
                        </a:rPr>
                        <a:t>Durée maxi quotidienne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"/>
                        </a:rPr>
                        <a:t>11H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 Light"/>
                        </a:rPr>
                        <a:t> pour raison exceptionnelle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6868">
                <a:tc>
                  <a:txBody>
                    <a:bodyPr/>
                    <a:lstStyle/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Repos quotidien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11H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réduit à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9H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pour certaines activités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Repos quotidien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11H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réduit à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9H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pour surcroît d’activité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 Light"/>
                        </a:rPr>
                        <a:t>Repos quotidien mini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"/>
                        </a:rPr>
                        <a:t>13H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27109">
                <a:tc>
                  <a:txBody>
                    <a:bodyPr/>
                    <a:lstStyle/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Heures supplémentaires dès la 35</a:t>
                      </a:r>
                      <a:r>
                        <a:rPr kumimoji="0" lang="fr-FR" sz="12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 majorées de 25% pour les 8 premières et 50% pour les suivantes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Heures supplémentaires dès la 35</a:t>
                      </a:r>
                      <a:r>
                        <a:rPr kumimoji="0" lang="fr-FR" sz="12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</a:t>
                      </a:r>
                      <a:r>
                        <a:rPr kumimoji="0" lang="fr-FR" sz="12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: 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25% pour les 8 premières et 50% pour les suivantes </a:t>
                      </a:r>
                      <a:r>
                        <a:rPr kumimoji="0" lang="fr-FR" sz="12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et 25 points en plus pour le contingent complémentaire  surcroît d’activité (80H).</a:t>
                      </a:r>
                      <a:endParaRPr kumimoji="0" lang="fr-FR" sz="12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 Light"/>
                        </a:rPr>
                        <a:t>Heures supplémentaires dès la 33</a:t>
                      </a:r>
                      <a:r>
                        <a:rPr kumimoji="0" lang="fr-F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 Light"/>
                        </a:rPr>
                        <a:t>e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 Light"/>
                        </a:rPr>
                        <a:t>, majorées de 25% pour les 4 premières et 50% pour les suivantes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334340">
                <a:tc>
                  <a:txBody>
                    <a:bodyPr/>
                    <a:lstStyle/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Contingent heures supplémentaires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220H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par an et par salarié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Contingent heures supplémentaires 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:</a:t>
                      </a:r>
                    </a:p>
                    <a:p>
                      <a:pPr lvl="0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Contingent « principal » : 220H (si modulation = 175H)</a:t>
                      </a:r>
                    </a:p>
                    <a:p>
                      <a:pPr lvl="0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Contingent complémentaire : 80H (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mobilisable 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par l’employeur lorsque l’activité le justifie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une année sur deux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avec une « sur-majoration de ces heures de 25 points soit 50 et 75%)</a:t>
                      </a:r>
                    </a:p>
                    <a:p>
                      <a:pPr lvl="0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Contingent « salarié » : 150H</a:t>
                      </a:r>
                    </a:p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Les deux derniers contingents sont utilisables, en tout  ou partie, alternativement ou cumulativement.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"/>
                        </a:rPr>
                        <a:t>Contingent heures supplémentaires 107H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 Light"/>
                        </a:rPr>
                        <a:t> par an et par salarié</a:t>
                      </a:r>
                    </a:p>
                  </a:txBody>
                  <a:tcPr/>
                </a:tc>
              </a:tr>
              <a:tr h="466868">
                <a:tc>
                  <a:txBody>
                    <a:bodyPr/>
                    <a:lstStyle/>
                    <a:p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20 mn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de pause hors temps de travail effectif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20 mn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de pause hors temps de travail effectif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 Light"/>
                        </a:rPr>
                        <a:t>Temps de pause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"/>
                        </a:rPr>
                        <a:t>30 mn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Raleway Light"/>
                        </a:rPr>
                        <a:t> comptabilisé pendant le temps de travail effectif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46B159-AFCF-40C9-B385-B3E92E425B75}" type="slidenum">
              <a:rPr lang="fr-FR"/>
              <a:pPr>
                <a:defRPr/>
              </a:pPr>
              <a:t>11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50825" y="549275"/>
          <a:ext cx="8640960" cy="4637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49799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ACCORDS 1998/2000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PROPOSITIONS UIMM 2018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PROPOSITIONS</a:t>
                      </a:r>
                      <a:r>
                        <a:rPr lang="fr-FR" baseline="0" dirty="0" smtClean="0">
                          <a:solidFill>
                            <a:schemeClr val="bg1"/>
                          </a:solidFill>
                        </a:rPr>
                        <a:t> CGT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1159376">
                <a:tc>
                  <a:txBody>
                    <a:bodyPr/>
                    <a:lstStyle/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Forfait jours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218/an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pouvant aller à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235/an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Rémunération = mini conventionnel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+ 30 %</a:t>
                      </a:r>
                      <a:endParaRPr lang="fr-FR" sz="1200" dirty="0" smtClean="0">
                        <a:latin typeface="Calibri" pitchFamily="34" charset="0"/>
                      </a:endParaRPr>
                    </a:p>
                  </a:txBody>
                  <a:tcP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Depuis la dernière réunion forfait jours à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218/an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jusqu’à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235/an au volontariat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. La rémunération n’est toujours pas traitée</a:t>
                      </a:r>
                      <a:r>
                        <a:rPr kumimoji="0" lang="fr-FR" sz="12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=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généralisation du travail du lundi au samedi, la fin de JRTT et des journées de 10 à 12H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Forfait jours 200/an. </a:t>
                      </a:r>
                      <a:endParaRPr kumimoji="0" lang="fr-FR" sz="12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fontAlgn="ctr"/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Rémunération = mini conventionnel +30%</a:t>
                      </a:r>
                    </a:p>
                  </a:txBody>
                  <a:tcPr>
                    <a:solidFill>
                      <a:srgbClr val="F7E9E7"/>
                    </a:solidFill>
                  </a:tcPr>
                </a:tc>
              </a:tr>
              <a:tr h="2213354">
                <a:tc>
                  <a:txBody>
                    <a:bodyPr/>
                    <a:lstStyle/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Volume horaire 48H/semaine et en moyenne 42H sur 12 semaines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Volume horaire entre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 et 48H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/semaine </a:t>
                      </a:r>
                    </a:p>
                    <a:p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44H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en moyenne sur une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période quelconque de 12 semaines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consécutives avec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42H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en moyenne sur une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période de 24 semaines consécutives</a:t>
                      </a:r>
                      <a:endParaRPr kumimoji="0" lang="fr-FR" sz="12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Montage sur chantiers, maintenance et après vente :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46H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en moyenne sur une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période quelconque de 12 semaines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consécutives avec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44H</a:t>
                      </a: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en moyenne sur une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période de 24 semaines consécutives</a:t>
                      </a:r>
                      <a:endParaRPr kumimoji="0" lang="fr-FR" sz="12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Volume horaire entre 30 et 40H/semaine</a:t>
                      </a:r>
                      <a:endParaRPr lang="fr-FR" sz="1200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737785">
                <a:tc>
                  <a:txBody>
                    <a:bodyPr/>
                    <a:lstStyle/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Aucune disposition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Argument facile du surcroît d’activité pour contourner les durées maxi, les repos quotidiens-hebdomadaire</a:t>
                      </a:r>
                      <a:endParaRPr lang="fr-FR" sz="12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Suppression de dérogations inutiles et trop contraignantes pour les salariés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5"/>
          <p:cNvSpPr>
            <a:spLocks noGrp="1"/>
          </p:cNvSpPr>
          <p:nvPr>
            <p:ph type="title"/>
          </p:nvPr>
        </p:nvSpPr>
        <p:spPr>
          <a:xfrm>
            <a:off x="0" y="2276475"/>
            <a:ext cx="9144000" cy="1138238"/>
          </a:xfrm>
          <a:solidFill>
            <a:schemeClr val="accent1"/>
          </a:solidFill>
        </p:spPr>
        <p:txBody>
          <a:bodyPr anchor="ctr"/>
          <a:lstStyle/>
          <a:p>
            <a:pPr algn="ctr"/>
            <a:r>
              <a:rPr lang="fr-FR" b="1" smtClean="0">
                <a:solidFill>
                  <a:schemeClr val="bg1"/>
                </a:solidFill>
              </a:rPr>
              <a:t>La vie du contrat de travail</a:t>
            </a:r>
          </a:p>
        </p:txBody>
      </p:sp>
      <p:sp>
        <p:nvSpPr>
          <p:cNvPr id="25603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08C96-9DCA-414F-A40C-5AF348672985}" type="slidenum">
              <a:rPr lang="fr-FR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164C6-6590-4175-B8CC-39368C56E740}" type="slidenum">
              <a:rPr lang="fr-FR"/>
              <a:pPr>
                <a:defRPr/>
              </a:pPr>
              <a:t>13</a:t>
            </a:fld>
            <a:endParaRPr lang="fr-FR"/>
          </a:p>
        </p:txBody>
      </p:sp>
      <p:graphicFrame>
        <p:nvGraphicFramePr>
          <p:cNvPr id="5" name="Espace réservé du contenu 5"/>
          <p:cNvGraphicFramePr>
            <a:graphicFrameLocks/>
          </p:cNvGraphicFramePr>
          <p:nvPr/>
        </p:nvGraphicFramePr>
        <p:xfrm>
          <a:off x="251520" y="188640"/>
          <a:ext cx="8712968" cy="6048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971550" y="333375"/>
            <a:ext cx="7772400" cy="69373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accent1"/>
                </a:solidFill>
              </a:rPr>
              <a:t>Et des sujets complémentaires…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27651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009A3-489F-4DB2-A47C-72F4A4900FD1}" type="slidenum">
              <a:rPr lang="fr-FR"/>
              <a:pPr>
                <a:defRPr/>
              </a:pPr>
              <a:t>14</a:t>
            </a:fld>
            <a:endParaRPr lang="fr-FR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"/>
          </p:nvPr>
        </p:nvGraphicFramePr>
        <p:xfrm>
          <a:off x="899592" y="1124744"/>
          <a:ext cx="77724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E239C-C1FB-4415-98B3-2F7025323878}" type="slidenum">
              <a:rPr lang="fr-FR"/>
              <a:pPr>
                <a:defRPr/>
              </a:pPr>
              <a:t>15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79388" y="549275"/>
          <a:ext cx="8784976" cy="5258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80760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Ce qui existe pour les mensuels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Ce qui existe pour les ingénieurs et cadres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Projet UIMM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La CGT propose</a:t>
                      </a:r>
                      <a:endParaRPr lang="fr-FR" dirty="0"/>
                    </a:p>
                  </a:txBody>
                  <a:tcPr anchor="ctr" anchorCtr="1"/>
                </a:tc>
              </a:tr>
              <a:tr h="1784089">
                <a:tc>
                  <a:txBody>
                    <a:bodyPr/>
                    <a:lstStyle/>
                    <a:p>
                      <a:r>
                        <a:rPr lang="fr-FR" sz="1300" b="1" dirty="0" smtClean="0"/>
                        <a:t>Jours</a:t>
                      </a:r>
                      <a:r>
                        <a:rPr lang="fr-FR" sz="1300" b="1" baseline="0" dirty="0" smtClean="0"/>
                        <a:t> d’ancienneté (CCT 24)</a:t>
                      </a:r>
                    </a:p>
                    <a:p>
                      <a:r>
                        <a:rPr kumimoji="0" lang="fr-FR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(mieux</a:t>
                      </a:r>
                      <a:r>
                        <a:rPr kumimoji="0" lang="fr-FR" sz="13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disant de la Convention Collective territoriale)</a:t>
                      </a:r>
                      <a:endParaRPr kumimoji="0" lang="fr-FR" sz="13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 jour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après </a:t>
                      </a:r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ans</a:t>
                      </a:r>
                      <a:endParaRPr kumimoji="0" lang="fr-FR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Deux jours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après </a:t>
                      </a:r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ans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; </a:t>
                      </a:r>
                    </a:p>
                    <a:p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Trois jours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après </a:t>
                      </a:r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ans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; </a:t>
                      </a:r>
                    </a:p>
                    <a:p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Quatre jours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après </a:t>
                      </a:r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ans</a:t>
                      </a:r>
                      <a:endParaRPr lang="fr-FR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b="1" dirty="0" smtClean="0"/>
                        <a:t>Jours d’ancienneté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 ans et</a:t>
                      </a:r>
                      <a:r>
                        <a:rPr kumimoji="0" lang="fr-FR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an d’ancienneté :</a:t>
                      </a:r>
                      <a:r>
                        <a:rPr kumimoji="0" lang="fr-FR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jours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 ans et</a:t>
                      </a:r>
                      <a:r>
                        <a:rPr kumimoji="0" lang="fr-FR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ans d’ancienneté</a:t>
                      </a:r>
                      <a:r>
                        <a:rPr kumimoji="0" lang="fr-FR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kumimoji="0" lang="fr-FR" sz="13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jours</a:t>
                      </a:r>
                      <a:endParaRPr kumimoji="0" lang="fr-FR" sz="13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b="1" dirty="0" smtClean="0"/>
                        <a:t>Jours d’ancienneté</a:t>
                      </a:r>
                    </a:p>
                    <a:p>
                      <a:endParaRPr lang="fr-FR" sz="1300" dirty="0" smtClean="0"/>
                    </a:p>
                    <a:p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 jour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après un an d’ancienneté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b="1" dirty="0" smtClean="0"/>
                        <a:t>Jours d’ancienneté</a:t>
                      </a:r>
                    </a:p>
                    <a:p>
                      <a:endParaRPr lang="fr-FR" sz="1300" b="1" dirty="0" smtClean="0"/>
                    </a:p>
                    <a:p>
                      <a:r>
                        <a:rPr lang="fr-FR" sz="1300" b="0" dirty="0" smtClean="0"/>
                        <a:t>Idem</a:t>
                      </a:r>
                      <a:r>
                        <a:rPr lang="fr-FR" sz="1300" b="0" baseline="0" dirty="0" smtClean="0"/>
                        <a:t> que les ingénieurs et cadres sans condition d’âge</a:t>
                      </a:r>
                      <a:endParaRPr lang="fr-FR" sz="1300" b="0" dirty="0"/>
                    </a:p>
                  </a:txBody>
                  <a:tcPr/>
                </a:tc>
              </a:tr>
              <a:tr h="2579475">
                <a:tc>
                  <a:txBody>
                    <a:bodyPr/>
                    <a:lstStyle/>
                    <a:p>
                      <a:r>
                        <a:rPr lang="fr-FR" sz="1300" b="1" dirty="0" smtClean="0"/>
                        <a:t>Jours enfant</a:t>
                      </a:r>
                      <a:r>
                        <a:rPr lang="fr-FR" sz="1300" b="1" baseline="0" dirty="0" smtClean="0"/>
                        <a:t> </a:t>
                      </a:r>
                      <a:r>
                        <a:rPr lang="fr-FR" sz="1300" b="1" dirty="0" smtClean="0"/>
                        <a:t>malade (CCT du</a:t>
                      </a:r>
                      <a:r>
                        <a:rPr lang="fr-FR" sz="1300" b="1" baseline="0" dirty="0" smtClean="0"/>
                        <a:t> 36)</a:t>
                      </a:r>
                      <a:endParaRPr lang="fr-FR" sz="1300" b="1" dirty="0" smtClean="0"/>
                    </a:p>
                    <a:p>
                      <a:endParaRPr kumimoji="0" lang="fr-FR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an d'ancienneté et enfant jusqu'à 12 ans :</a:t>
                      </a:r>
                    </a:p>
                    <a:p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jours ouvrés payés à 50%</a:t>
                      </a:r>
                      <a:r>
                        <a:rPr kumimoji="0" lang="fr-FR" sz="13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</a:t>
                      </a:r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jours ouvrés non payés</a:t>
                      </a:r>
                    </a:p>
                    <a:p>
                      <a:endParaRPr lang="fr-FR" sz="13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/>
                        <a:t>Jours enfant</a:t>
                      </a:r>
                      <a:r>
                        <a:rPr lang="fr-FR" sz="1300" b="1" baseline="0" dirty="0" smtClean="0"/>
                        <a:t> </a:t>
                      </a:r>
                      <a:r>
                        <a:rPr lang="fr-FR" sz="1300" b="1" dirty="0" smtClean="0"/>
                        <a:t>malade</a:t>
                      </a:r>
                    </a:p>
                    <a:p>
                      <a:endParaRPr lang="fr-FR" sz="1300" dirty="0" smtClean="0"/>
                    </a:p>
                    <a:p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an d'ancienneté et enfant jusqu'à 12 ans :</a:t>
                      </a:r>
                    </a:p>
                    <a:p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jours payés à 50% par année civile.</a:t>
                      </a:r>
                    </a:p>
                    <a:p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/>
                        <a:t>Jours enfant</a:t>
                      </a:r>
                      <a:r>
                        <a:rPr lang="fr-FR" sz="1300" b="1" baseline="0" dirty="0" smtClean="0"/>
                        <a:t> </a:t>
                      </a:r>
                      <a:r>
                        <a:rPr lang="fr-FR" sz="1300" b="1" dirty="0" smtClean="0"/>
                        <a:t>malade</a:t>
                      </a:r>
                    </a:p>
                    <a:p>
                      <a:pPr lvl="0"/>
                      <a:endParaRPr kumimoji="0" lang="fr-FR" sz="13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jours au plus 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 an et par salarié (enfant de moins de 16 ans) </a:t>
                      </a:r>
                    </a:p>
                    <a:p>
                      <a:pPr lvl="0"/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jours : 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enfant de</a:t>
                      </a:r>
                      <a:r>
                        <a:rPr kumimoji="0" lang="fr-FR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moins d’un an ou charge de 3 enfants de moins de 16 ans.</a:t>
                      </a:r>
                    </a:p>
                    <a:p>
                      <a:pPr lvl="0"/>
                      <a:endParaRPr kumimoji="0" lang="fr-FR" sz="13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Indemnisation :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50 % de la rémunération brute dans la limite de 3 jours par an</a:t>
                      </a:r>
                    </a:p>
                    <a:p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/>
                        <a:t>Jours enfant</a:t>
                      </a:r>
                      <a:r>
                        <a:rPr lang="fr-FR" sz="1300" b="1" baseline="0" dirty="0" smtClean="0"/>
                        <a:t> </a:t>
                      </a:r>
                      <a:r>
                        <a:rPr lang="fr-FR" sz="1300" b="1" dirty="0" smtClean="0"/>
                        <a:t>malade</a:t>
                      </a:r>
                    </a:p>
                    <a:p>
                      <a:endParaRPr lang="fr-FR" sz="1300" dirty="0" smtClean="0"/>
                    </a:p>
                    <a:p>
                      <a:r>
                        <a:rPr lang="fr-FR" sz="1300" dirty="0" smtClean="0"/>
                        <a:t>5 jours par an et par enfant payé</a:t>
                      </a:r>
                      <a:r>
                        <a:rPr lang="fr-FR" sz="1300" baseline="0" dirty="0" smtClean="0"/>
                        <a:t>s à 100 %</a:t>
                      </a:r>
                    </a:p>
                    <a:p>
                      <a:endParaRPr lang="fr-FR" sz="1300" baseline="0" dirty="0" smtClean="0"/>
                    </a:p>
                    <a:p>
                      <a:r>
                        <a:rPr lang="fr-FR" sz="1300" baseline="0" dirty="0" smtClean="0"/>
                        <a:t>5 jours par an et par enfant payés à 50 %</a:t>
                      </a:r>
                      <a:endParaRPr lang="fr-FR" sz="13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8F22A-806E-4D38-9E10-02A94F1AEEAD}" type="slidenum">
              <a:rPr lang="fr-FR"/>
              <a:pPr>
                <a:defRPr/>
              </a:pPr>
              <a:t>16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50825" y="188913"/>
          <a:ext cx="8712968" cy="5992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1050972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Ce qui existe pour les</a:t>
                      </a:r>
                      <a:r>
                        <a:rPr lang="fr-FR" sz="1600" baseline="0" dirty="0" smtClean="0"/>
                        <a:t> mensuels</a:t>
                      </a:r>
                    </a:p>
                    <a:p>
                      <a:pPr algn="ctr"/>
                      <a:r>
                        <a:rPr lang="fr-FR" sz="1600" baseline="0" dirty="0" smtClean="0"/>
                        <a:t>Congés évènements</a:t>
                      </a:r>
                    </a:p>
                    <a:p>
                      <a:pPr algn="ctr"/>
                      <a:r>
                        <a:rPr lang="fr-FR" sz="1600" baseline="0" dirty="0" smtClean="0"/>
                        <a:t>Familiaux (CCT du 84)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Ce qui existe pour les ingénieurs et cadres</a:t>
                      </a:r>
                    </a:p>
                    <a:p>
                      <a:pPr algn="ctr"/>
                      <a:r>
                        <a:rPr lang="fr-FR" sz="1600" baseline="0" dirty="0" smtClean="0"/>
                        <a:t>Congés évènements</a:t>
                      </a:r>
                    </a:p>
                    <a:p>
                      <a:pPr algn="ctr"/>
                      <a:r>
                        <a:rPr lang="fr-FR" sz="1600" baseline="0" dirty="0" smtClean="0"/>
                        <a:t>familiaux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Projet UIMM</a:t>
                      </a:r>
                    </a:p>
                    <a:p>
                      <a:pPr algn="ctr"/>
                      <a:endParaRPr lang="fr-FR" sz="1600" baseline="0" dirty="0" smtClean="0"/>
                    </a:p>
                    <a:p>
                      <a:pPr algn="ctr"/>
                      <a:r>
                        <a:rPr lang="fr-FR" sz="1600" baseline="0" dirty="0" smtClean="0"/>
                        <a:t>Congés évènements</a:t>
                      </a:r>
                    </a:p>
                    <a:p>
                      <a:pPr algn="ctr"/>
                      <a:r>
                        <a:rPr lang="fr-FR" sz="1600" baseline="0" dirty="0" smtClean="0"/>
                        <a:t>familiaux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La CGT propose</a:t>
                      </a:r>
                    </a:p>
                    <a:p>
                      <a:pPr algn="ctr"/>
                      <a:endParaRPr lang="fr-FR" sz="1600" baseline="0" dirty="0" smtClean="0"/>
                    </a:p>
                    <a:p>
                      <a:pPr algn="ctr"/>
                      <a:r>
                        <a:rPr lang="fr-FR" sz="1600" baseline="0" dirty="0" smtClean="0"/>
                        <a:t>Congés évènements</a:t>
                      </a:r>
                    </a:p>
                    <a:p>
                      <a:pPr algn="ctr"/>
                      <a:r>
                        <a:rPr lang="fr-FR" sz="1600" baseline="0" dirty="0" smtClean="0"/>
                        <a:t>familiaux</a:t>
                      </a:r>
                      <a:endParaRPr lang="fr-FR" sz="1600" dirty="0"/>
                    </a:p>
                  </a:txBody>
                  <a:tcPr/>
                </a:tc>
              </a:tr>
              <a:tr h="4925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u="sng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Sans condition d'ancienneté </a:t>
                      </a:r>
                      <a:r>
                        <a:rPr lang="fr-FR" sz="1050" b="1" u="sng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-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Mariage</a:t>
                      </a:r>
                      <a:r>
                        <a:rPr lang="fr-FR" sz="1050" baseline="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 ou PACS du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 </a:t>
                      </a: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salarié : 5 jours ouvrables</a:t>
                      </a:r>
                      <a:endParaRPr lang="fr-FR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- mariage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 </a:t>
                      </a: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enfant : 3 jours ouvrables</a:t>
                      </a:r>
                      <a:endParaRPr lang="fr-FR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- décès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conjoint</a:t>
                      </a: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,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partenaire</a:t>
                      </a:r>
                      <a:r>
                        <a:rPr lang="fr-FR" sz="1050" baseline="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Pacs, enfant </a:t>
                      </a: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: 5 jours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ouvrables</a:t>
                      </a:r>
                      <a:endParaRPr lang="fr-FR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- naissance ou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adoption </a:t>
                      </a: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: 3 jours ouvrables</a:t>
                      </a:r>
                      <a:endParaRPr lang="fr-FR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-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décès </a:t>
                      </a: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père,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mère, beau parent, fratrie </a:t>
                      </a: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: 3 jours ouvrables</a:t>
                      </a:r>
                      <a:endParaRPr lang="fr-FR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-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décès </a:t>
                      </a:r>
                      <a:r>
                        <a:rPr lang="fr-FR" sz="1050" dirty="0" err="1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beau-parent</a:t>
                      </a: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 : 3 jours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ouvrables</a:t>
                      </a:r>
                      <a:endParaRPr lang="fr-FR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-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décès </a:t>
                      </a:r>
                      <a:r>
                        <a:rPr lang="fr-FR" sz="1050" dirty="0" err="1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grand-parent</a:t>
                      </a: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 : 2 jours ouvrables</a:t>
                      </a:r>
                      <a:endParaRPr lang="fr-FR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décès  </a:t>
                      </a:r>
                      <a:r>
                        <a:rPr lang="fr-FR" sz="1050" dirty="0" err="1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petit-enfant</a:t>
                      </a:r>
                      <a:r>
                        <a:rPr lang="fr-FR" sz="105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 : 1 jour </a:t>
                      </a:r>
                      <a:r>
                        <a:rPr lang="fr-FR" sz="1050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ouvrable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u="sng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Condition d'ancienneté de 1 an de présence dans l'entreprise </a:t>
                      </a:r>
                      <a:r>
                        <a:rPr lang="fr-FR" sz="1000" b="1" u="sng" dirty="0" smtClean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- mariage d'un frère, d'une sœur, d'un beau-frère, d'une Belle-sœur : 2 jours ouvrables.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- mariage du père ou de la mère : 1 jour ouvrable.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Gisha"/>
                        </a:rPr>
                        <a:t>- décès d'un gendre ou d'une belle-fille : 2 jours ouvrables.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Mariage du salarié : 1 semaine.</a:t>
                      </a:r>
                    </a:p>
                    <a:p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Mariage d’un enfant : 1 jour.</a:t>
                      </a:r>
                    </a:p>
                    <a:p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Décès du conjoint : 3 jours.</a:t>
                      </a:r>
                    </a:p>
                    <a:p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Décès du père, de la mère, d’un enfant : 2 jours.</a:t>
                      </a:r>
                    </a:p>
                    <a:p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Décès du frère, de la sœur,</a:t>
                      </a:r>
                      <a:r>
                        <a:rPr kumimoji="0" lang="fr-FR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beau parent, </a:t>
                      </a:r>
                      <a:r>
                        <a:rPr kumimoji="0" lang="fr-FR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grand-parent</a:t>
                      </a:r>
                      <a:r>
                        <a:rPr kumimoji="0" lang="fr-FR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fr-FR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petit-enfant</a:t>
                      </a:r>
                      <a:r>
                        <a:rPr kumimoji="0" lang="fr-FR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jour.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Mariage ou PACS : 4 jours.</a:t>
                      </a:r>
                    </a:p>
                    <a:p>
                      <a:pPr lvl="0"/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Mariage d’un enfant : 1 jour.</a:t>
                      </a:r>
                    </a:p>
                    <a:p>
                      <a:pPr lvl="0"/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Naissance /adoption : 3 jours.</a:t>
                      </a:r>
                    </a:p>
                    <a:p>
                      <a:pPr lvl="0"/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Décès d’un enfant : 5 jours.</a:t>
                      </a:r>
                    </a:p>
                    <a:p>
                      <a:pPr lvl="0"/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Décès du conjoint, concubin, père, mère, beau-père, belle-mère, frère ou sœur : 3 jours.</a:t>
                      </a:r>
                    </a:p>
                    <a:p>
                      <a:pPr lvl="0"/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Annonce handicap de l’enfant : 2 jours.</a:t>
                      </a:r>
                    </a:p>
                    <a:p>
                      <a:pPr lvl="0"/>
                      <a:endParaRPr kumimoji="0" lang="fr-F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Décès d’un grand parent ou petit enfant : 1 jour.</a:t>
                      </a:r>
                    </a:p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r>
                        <a:rPr lang="fr-FR" sz="1200" dirty="0" smtClean="0"/>
                        <a:t>Le mieux disant des Conventions collectives actuelles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911F8-C0DE-498B-88FF-6972A4A73211}" type="slidenum">
              <a:rPr lang="fr-FR"/>
              <a:pPr>
                <a:defRPr/>
              </a:pPr>
              <a:t>17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79388" y="620713"/>
          <a:ext cx="8784976" cy="5447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103361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Ce qui existe pour les mensuels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Ce qui existe pour les</a:t>
                      </a:r>
                      <a:r>
                        <a:rPr lang="fr-FR" baseline="0" dirty="0" smtClean="0"/>
                        <a:t> ingénieurs et cadres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Projet UIMM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La CGT propose</a:t>
                      </a:r>
                      <a:endParaRPr lang="fr-FR" dirty="0"/>
                    </a:p>
                  </a:txBody>
                  <a:tcPr anchor="ctr" anchorCtr="1"/>
                </a:tc>
              </a:tr>
              <a:tr h="1747319">
                <a:tc>
                  <a:txBody>
                    <a:bodyPr/>
                    <a:lstStyle/>
                    <a:p>
                      <a:r>
                        <a:rPr lang="fr-FR" sz="1300" b="1" dirty="0" smtClean="0"/>
                        <a:t>Garantie d’emploi en cas de maladie</a:t>
                      </a:r>
                    </a:p>
                    <a:p>
                      <a:endParaRPr lang="fr-FR" sz="1300" b="1" dirty="0" smtClean="0"/>
                    </a:p>
                    <a:p>
                      <a:r>
                        <a:rPr lang="fr-FR" sz="1300" b="0" dirty="0" smtClean="0"/>
                        <a:t>Pendant </a:t>
                      </a:r>
                      <a:r>
                        <a:rPr lang="fr-FR" sz="1300" b="1" dirty="0" smtClean="0"/>
                        <a:t>12 mois (CCT du 14) </a:t>
                      </a:r>
                      <a:endParaRPr lang="fr-FR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/>
                        <a:t>Garantie d’emploi en cas de maladie</a:t>
                      </a:r>
                    </a:p>
                    <a:p>
                      <a:endParaRPr lang="fr-FR" sz="1300" dirty="0" smtClean="0"/>
                    </a:p>
                    <a:p>
                      <a:r>
                        <a:rPr lang="fr-FR" sz="1300" b="1" dirty="0" smtClean="0"/>
                        <a:t>Période d’indemnisation à plein tarif</a:t>
                      </a:r>
                      <a:endParaRPr lang="fr-FR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/>
                        <a:t>Garantie d’emploi en cas de maladie</a:t>
                      </a:r>
                    </a:p>
                    <a:p>
                      <a:endParaRPr kumimoji="0" lang="fr-FR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an d’ancienneté : 2 mois calendaires par absence.</a:t>
                      </a:r>
                    </a:p>
                    <a:p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ans d’ancienneté : 4 mois</a:t>
                      </a:r>
                    </a:p>
                    <a:p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ans d’ancienneté : 6 mois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/>
                        <a:t>Garantie d’emploi en cas de maladie</a:t>
                      </a:r>
                    </a:p>
                    <a:p>
                      <a:endParaRPr lang="fr-FR" sz="1300" dirty="0"/>
                    </a:p>
                  </a:txBody>
                  <a:tcPr/>
                </a:tc>
              </a:tr>
              <a:tr h="2232248">
                <a:tc>
                  <a:txBody>
                    <a:bodyPr/>
                    <a:lstStyle/>
                    <a:p>
                      <a:r>
                        <a:rPr lang="fr-FR" sz="1300" b="1" dirty="0" smtClean="0"/>
                        <a:t>Indemnisation de</a:t>
                      </a:r>
                      <a:r>
                        <a:rPr lang="fr-FR" sz="1300" b="1" baseline="0" dirty="0" smtClean="0"/>
                        <a:t> l’arrêt maladie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Selon l’ancienneté</a:t>
                      </a:r>
                      <a:r>
                        <a:rPr kumimoji="0" lang="fr-FR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(cadre général)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45 à 180 jours à 100%</a:t>
                      </a:r>
                      <a:b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de 30 jours à 110 jours à 75%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fr-F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CCT du 76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15 à 180 jours à 100%</a:t>
                      </a:r>
                      <a:b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de 15 jours à 180 jours à 75%</a:t>
                      </a:r>
                    </a:p>
                    <a:p>
                      <a:endParaRPr lang="fr-FR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/>
                        <a:t>Indemnisation de</a:t>
                      </a:r>
                      <a:r>
                        <a:rPr lang="fr-FR" sz="1300" b="1" baseline="0" dirty="0" smtClean="0"/>
                        <a:t> l’arrêt maladie</a:t>
                      </a:r>
                      <a:endParaRPr lang="fr-FR" sz="1300" b="1" dirty="0" smtClean="0"/>
                    </a:p>
                    <a:p>
                      <a:endParaRPr lang="fr-FR" sz="1300" dirty="0" smtClean="0"/>
                    </a:p>
                    <a:p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Selon l’ancienneté</a:t>
                      </a:r>
                    </a:p>
                    <a:p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3 à 6 mois à 100%</a:t>
                      </a:r>
                      <a:b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de 3 à 6 mois à 50%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/>
                        <a:t>Indemnisation de</a:t>
                      </a:r>
                      <a:r>
                        <a:rPr lang="fr-FR" sz="1300" b="1" baseline="0" dirty="0" smtClean="0"/>
                        <a:t> l’arrêt maladie</a:t>
                      </a:r>
                      <a:endParaRPr lang="fr-FR" sz="13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Transférer le maintien</a:t>
                      </a:r>
                      <a:r>
                        <a:rPr kumimoji="0" lang="fr-FR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 salaire à la charge de l’organisme de prévoyance à la place des employeurs. Cette indemnisation serait uniquement financée par une cotisation des salariés.</a:t>
                      </a:r>
                    </a:p>
                    <a:p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/>
                        <a:t>Indemnisation de</a:t>
                      </a:r>
                      <a:r>
                        <a:rPr lang="fr-FR" sz="1300" b="1" baseline="0" dirty="0" smtClean="0"/>
                        <a:t> l’arrêt maladie</a:t>
                      </a:r>
                      <a:endParaRPr lang="fr-FR" sz="1300" b="1" dirty="0" smtClean="0"/>
                    </a:p>
                    <a:p>
                      <a:endParaRPr lang="fr-FR" sz="1300" dirty="0" smtClean="0"/>
                    </a:p>
                    <a:p>
                      <a:r>
                        <a:rPr lang="fr-FR" sz="1300" dirty="0" smtClean="0"/>
                        <a:t>Conditions I/C pour les mensuels aussi</a:t>
                      </a:r>
                      <a:endParaRPr lang="fr-FR" sz="13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914400" y="115888"/>
            <a:ext cx="7772400" cy="720725"/>
          </a:xfrm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accent1"/>
                </a:solidFill>
              </a:rPr>
              <a:t>Et la prime d’ancienneté ??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1747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AD2AA-7571-4D9A-ADCE-D4104CC375D3}" type="slidenum">
              <a:rPr lang="fr-FR"/>
              <a:pPr>
                <a:defRPr/>
              </a:pPr>
              <a:t>18</a:t>
            </a:fld>
            <a:endParaRPr lang="fr-FR"/>
          </a:p>
        </p:txBody>
      </p:sp>
      <p:sp>
        <p:nvSpPr>
          <p:cNvPr id="31749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981075"/>
            <a:ext cx="7772400" cy="5038725"/>
          </a:xfrm>
        </p:spPr>
        <p:txBody>
          <a:bodyPr/>
          <a:lstStyle/>
          <a:p>
            <a:r>
              <a:rPr lang="fr-FR" smtClean="0"/>
              <a:t>Avec les salaires, la prime d’ancienneté sera sur la table à l’automne prochain</a:t>
            </a:r>
          </a:p>
          <a:p>
            <a:r>
              <a:rPr lang="fr-FR" smtClean="0"/>
              <a:t>Elément souvent conséquent dans la rémunération totale des salariés (non cadres)</a:t>
            </a:r>
          </a:p>
          <a:p>
            <a:r>
              <a:rPr lang="fr-FR" smtClean="0"/>
              <a:t>C’est aussi souvent la seule évolution de carrière</a:t>
            </a:r>
          </a:p>
          <a:p>
            <a:endParaRPr lang="fr-FR" smtClean="0"/>
          </a:p>
          <a:p>
            <a:r>
              <a:rPr lang="fr-FR" b="1" smtClean="0"/>
              <a:t>Projet UIMM </a:t>
            </a:r>
            <a:r>
              <a:rPr lang="fr-FR" smtClean="0"/>
              <a:t>: </a:t>
            </a:r>
          </a:p>
          <a:p>
            <a:pPr lvl="1"/>
            <a:r>
              <a:rPr lang="fr-FR" smtClean="0"/>
              <a:t>La prime n’a plus de raison d’exister (mobilité accrue)</a:t>
            </a:r>
          </a:p>
          <a:p>
            <a:pPr lvl="1"/>
            <a:r>
              <a:rPr lang="fr-FR" smtClean="0"/>
              <a:t>La remplacer par une indemnité de licenciement plus élevée</a:t>
            </a:r>
          </a:p>
          <a:p>
            <a:pPr lvl="1"/>
            <a:r>
              <a:rPr lang="fr-FR" smtClean="0"/>
              <a:t>Augmenter les salaires minima de branche</a:t>
            </a:r>
          </a:p>
          <a:p>
            <a:pPr lvl="1"/>
            <a:endParaRPr lang="fr-FR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088" y="333375"/>
            <a:ext cx="7772400" cy="719138"/>
          </a:xfrm>
        </p:spPr>
        <p:txBody>
          <a:bodyPr anchor="ctr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C00000"/>
                </a:solidFill>
              </a:rPr>
              <a:t>Pour une CCN de progrès social : </a:t>
            </a:r>
            <a:br>
              <a:rPr lang="fr-FR" sz="3200" b="1" dirty="0" smtClean="0">
                <a:solidFill>
                  <a:srgbClr val="C00000"/>
                </a:solidFill>
              </a:rPr>
            </a:br>
            <a:r>
              <a:rPr lang="fr-FR" sz="3200" b="1" dirty="0" smtClean="0">
                <a:solidFill>
                  <a:srgbClr val="C00000"/>
                </a:solidFill>
              </a:rPr>
              <a:t>faire grandir le rapport de forces</a:t>
            </a:r>
            <a:endParaRPr lang="fr-FR" sz="3200" b="1" dirty="0">
              <a:solidFill>
                <a:schemeClr val="accent1"/>
              </a:solidFill>
            </a:endParaRPr>
          </a:p>
        </p:txBody>
      </p:sp>
      <p:sp>
        <p:nvSpPr>
          <p:cNvPr id="32771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C660E-3A54-40C2-89E8-1D6CC6348EEF}" type="slidenum">
              <a:rPr lang="fr-FR"/>
              <a:pPr>
                <a:defRPr/>
              </a:pPr>
              <a:t>19</a:t>
            </a:fld>
            <a:endParaRPr lang="fr-FR"/>
          </a:p>
        </p:txBody>
      </p:sp>
      <p:sp>
        <p:nvSpPr>
          <p:cNvPr id="32773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908050"/>
            <a:ext cx="7772400" cy="51117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fr-FR" smtClean="0"/>
          </a:p>
          <a:p>
            <a:endParaRPr lang="fr-FR" smtClean="0"/>
          </a:p>
        </p:txBody>
      </p:sp>
      <p:pic>
        <p:nvPicPr>
          <p:cNvPr id="32774" name="Image 5" descr="https://ftm-cgt.fr/wp-content/uploads/2017/02/Quali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484313"/>
            <a:ext cx="1800225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Image 6" descr="Convention collective nationale : objectif luttes">
            <a:hlinkClick r:id="rId3" tooltip="&quot;Convention collective nationale : objectif luttes&quot;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775" y="1484313"/>
            <a:ext cx="295275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6" name="Image 7" descr="https://ftm-cgt.fr/wp-content/uploads/2017/02/déroulement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3663" y="1412875"/>
            <a:ext cx="2089150" cy="29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7" name="Image 9" descr="https://ftm-cgt.fr/wp-content/uploads/2017/08/VISUEL_DEUX-AFFICHES-300x2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113" y="4221163"/>
            <a:ext cx="273685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252413" y="6237288"/>
            <a:ext cx="8640762" cy="457200"/>
          </a:xfrm>
        </p:spPr>
        <p:txBody>
          <a:bodyPr/>
          <a:lstStyle/>
          <a:p>
            <a:pPr>
              <a:defRPr/>
            </a:pPr>
            <a:r>
              <a:rPr lang="fr-FR" sz="10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</a:rPr>
              <a:t>                FTM-CGT JE Conventions collectives  Juillet 2018</a:t>
            </a:r>
            <a:endParaRPr lang="fr-FR" sz="1000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1188" y="1052513"/>
            <a:ext cx="4105275" cy="475297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>
                <a:latin typeface="Candara" pitchFamily="34" charset="0"/>
              </a:rPr>
              <a:t>Les salariés rattachés aux</a:t>
            </a:r>
          </a:p>
          <a:p>
            <a:pPr marL="250825" indent="-2508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b="1" dirty="0" smtClean="0">
                <a:latin typeface="Candara" pitchFamily="34" charset="0"/>
              </a:rPr>
              <a:t>     conventions collectives de la Métallurgie</a:t>
            </a:r>
          </a:p>
          <a:p>
            <a:pPr marL="269875" indent="-3175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fr-FR" sz="2000" b="1" dirty="0" smtClean="0">
                <a:latin typeface="Candara" pitchFamily="34" charset="0"/>
              </a:rPr>
              <a:t>1 400 000 salariés </a:t>
            </a:r>
          </a:p>
          <a:p>
            <a:pPr marL="0"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2000" b="1" dirty="0" smtClean="0">
              <a:latin typeface="Candara" pitchFamily="34" charset="0"/>
            </a:endParaRPr>
          </a:p>
          <a:p>
            <a:pPr marL="0"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b="1" dirty="0" smtClean="0">
                <a:latin typeface="Candara" pitchFamily="34" charset="0"/>
              </a:rPr>
              <a:t>50% d’Ouvriers</a:t>
            </a:r>
          </a:p>
          <a:p>
            <a:pPr marL="0"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2000" b="1" dirty="0" smtClean="0">
              <a:latin typeface="Candara" pitchFamily="34" charset="0"/>
            </a:endParaRPr>
          </a:p>
          <a:p>
            <a:pPr marL="0"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>
                <a:latin typeface="Candara" pitchFamily="34" charset="0"/>
              </a:rPr>
              <a:t>+ de 300 000 Ingénieurs et cadres</a:t>
            </a:r>
            <a:endParaRPr lang="fr-FR" sz="2000" b="1" dirty="0" smtClean="0">
              <a:latin typeface="Candara" pitchFamily="34" charset="0"/>
            </a:endParaRPr>
          </a:p>
          <a:p>
            <a:pPr marL="0"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2000" b="1" dirty="0" smtClean="0">
              <a:latin typeface="Candara" pitchFamily="34" charset="0"/>
            </a:endParaRPr>
          </a:p>
          <a:p>
            <a:pPr marL="0"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>
                <a:latin typeface="Candara" pitchFamily="34" charset="0"/>
              </a:rPr>
              <a:t>21% de Femmes</a:t>
            </a:r>
            <a:endParaRPr lang="fr-FR" sz="1400" dirty="0" smtClean="0">
              <a:latin typeface="Candara" pitchFamily="34" charset="0"/>
            </a:endParaRPr>
          </a:p>
          <a:p>
            <a:pPr marL="0"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1400" b="1" dirty="0" smtClean="0">
              <a:latin typeface="Candara" pitchFamily="34" charset="0"/>
            </a:endParaRPr>
          </a:p>
          <a:p>
            <a:pPr marL="0"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>
                <a:latin typeface="Candara" pitchFamily="34" charset="0"/>
              </a:rPr>
              <a:t>100 000 intérimaires </a:t>
            </a:r>
          </a:p>
          <a:p>
            <a:pPr marL="0"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000" b="1" dirty="0" smtClean="0">
              <a:latin typeface="Candara" pitchFamily="34" charset="0"/>
            </a:endParaRPr>
          </a:p>
          <a:p>
            <a:pPr marL="274320"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>
                <a:latin typeface="Candara" pitchFamily="34" charset="0"/>
              </a:rPr>
              <a:t>Plusieurs centaines de milliers d’emplois indirects (sous traitants, prestataires…)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5795963" y="1125538"/>
            <a:ext cx="3097212" cy="47513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>
                <a:latin typeface="Candara" pitchFamily="34" charset="0"/>
                <a:cs typeface="+mn-cs"/>
              </a:rPr>
              <a:t>Plus de 45 000 entreprises</a:t>
            </a:r>
          </a:p>
          <a:p>
            <a:pPr indent="-2520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000" dirty="0">
              <a:latin typeface="Candara" pitchFamily="34" charset="0"/>
              <a:cs typeface="+mn-cs"/>
            </a:endParaRPr>
          </a:p>
          <a:p>
            <a:pPr indent="-252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>
                <a:latin typeface="Candara" pitchFamily="34" charset="0"/>
                <a:cs typeface="+mn-cs"/>
              </a:rPr>
              <a:t>Dans les secteurs de :</a:t>
            </a:r>
          </a:p>
          <a:p>
            <a:pPr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>
                <a:latin typeface="Candara" pitchFamily="34" charset="0"/>
                <a:cs typeface="+mn-cs"/>
              </a:rPr>
              <a:t>Construction navale aéronautique, ferroviaire</a:t>
            </a:r>
          </a:p>
          <a:p>
            <a:pPr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>
                <a:latin typeface="Candara" pitchFamily="34" charset="0"/>
                <a:cs typeface="+mn-cs"/>
              </a:rPr>
              <a:t>Automobile</a:t>
            </a:r>
          </a:p>
          <a:p>
            <a:pPr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>
                <a:latin typeface="Candara" pitchFamily="34" charset="0"/>
                <a:cs typeface="+mn-cs"/>
              </a:rPr>
              <a:t>Transformation des métaux, sidérurgie</a:t>
            </a:r>
          </a:p>
          <a:p>
            <a:pPr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>
                <a:latin typeface="Candara" pitchFamily="34" charset="0"/>
                <a:cs typeface="+mn-cs"/>
              </a:rPr>
              <a:t>Industrie des composants électriques, électroniques</a:t>
            </a:r>
          </a:p>
          <a:p>
            <a:pPr indent="-2520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>
                <a:latin typeface="Candara" pitchFamily="34" charset="0"/>
                <a:cs typeface="+mn-cs"/>
              </a:rPr>
              <a:t>…</a:t>
            </a:r>
            <a:endParaRPr lang="fr-FR" sz="2000" dirty="0">
              <a:latin typeface="Candara" pitchFamily="34" charset="0"/>
              <a:cs typeface="+mn-cs"/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4859338" y="3429000"/>
            <a:ext cx="865187" cy="36036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366" name="ZoneTexte 14"/>
          <p:cNvSpPr txBox="1">
            <a:spLocks noChangeArrowheads="1"/>
          </p:cNvSpPr>
          <p:nvPr/>
        </p:nvSpPr>
        <p:spPr bwMode="auto">
          <a:xfrm>
            <a:off x="755650" y="260350"/>
            <a:ext cx="77771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b="1">
                <a:solidFill>
                  <a:srgbClr val="C00000"/>
                </a:solidFill>
                <a:latin typeface="Calibri" pitchFamily="34" charset="0"/>
              </a:rPr>
              <a:t>La branche de la métallurgie</a:t>
            </a:r>
            <a:endParaRPr lang="fr-FR" sz="36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FC4645-1046-462F-A1F0-CB6AA39EECF1}" type="slidenum">
              <a:rPr lang="fr-FR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8"/>
          <p:cNvSpPr>
            <a:spLocks noGrp="1"/>
          </p:cNvSpPr>
          <p:nvPr>
            <p:ph type="title"/>
          </p:nvPr>
        </p:nvSpPr>
        <p:spPr>
          <a:xfrm>
            <a:off x="827088" y="115888"/>
            <a:ext cx="7772400" cy="1143000"/>
          </a:xfrm>
        </p:spPr>
        <p:txBody>
          <a:bodyPr/>
          <a:lstStyle/>
          <a:p>
            <a:pPr algn="ctr"/>
            <a:r>
              <a:rPr lang="fr-FR" sz="3200" b="1" smtClean="0">
                <a:solidFill>
                  <a:srgbClr val="C00000"/>
                </a:solidFill>
              </a:rPr>
              <a:t>Les Conventions collectives aujourd’hui dans la métallurgie </a:t>
            </a:r>
            <a:endParaRPr lang="fr-FR" sz="3200" smtClean="0"/>
          </a:p>
        </p:txBody>
      </p:sp>
      <p:sp>
        <p:nvSpPr>
          <p:cNvPr id="16387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/>
              <a:t>FTM CGT – avril 2019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B725E-FF55-44B1-957D-09384A6234BB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16389" name="Espace réservé du contenu 9"/>
          <p:cNvSpPr>
            <a:spLocks noGrp="1"/>
          </p:cNvSpPr>
          <p:nvPr>
            <p:ph sz="quarter" idx="1"/>
          </p:nvPr>
        </p:nvSpPr>
        <p:spPr>
          <a:xfrm>
            <a:off x="827088" y="1341438"/>
            <a:ext cx="7772400" cy="4930775"/>
          </a:xfrm>
        </p:spPr>
        <p:txBody>
          <a:bodyPr/>
          <a:lstStyle/>
          <a:p>
            <a:r>
              <a:rPr lang="fr-FR" sz="2400" b="1" smtClean="0"/>
              <a:t>26 accords nationaux, 52 avenants </a:t>
            </a:r>
          </a:p>
          <a:p>
            <a:pPr>
              <a:buFont typeface="Wingdings 2" pitchFamily="18" charset="2"/>
              <a:buNone/>
            </a:pPr>
            <a:endParaRPr lang="fr-FR" sz="2400" b="1" smtClean="0"/>
          </a:p>
          <a:p>
            <a:r>
              <a:rPr lang="fr-FR" sz="2400" b="1" smtClean="0"/>
              <a:t>2 Conventions Collectives Nationales </a:t>
            </a:r>
            <a:r>
              <a:rPr lang="fr-FR" sz="2400" smtClean="0"/>
              <a:t>(Ingénieurs et cadres &amp; Sidérurgie) </a:t>
            </a:r>
            <a:r>
              <a:rPr lang="fr-FR" sz="2400" b="1" smtClean="0"/>
              <a:t>, </a:t>
            </a:r>
          </a:p>
          <a:p>
            <a:pPr>
              <a:buFont typeface="Wingdings 2" pitchFamily="18" charset="2"/>
              <a:buNone/>
            </a:pPr>
            <a:endParaRPr lang="fr-FR" sz="2400" b="1" smtClean="0"/>
          </a:p>
          <a:p>
            <a:r>
              <a:rPr lang="fr-FR" sz="2400" b="1" smtClean="0"/>
              <a:t>76 Conventions Collectives territoriales </a:t>
            </a:r>
            <a:r>
              <a:rPr lang="fr-FR" sz="2400" smtClean="0"/>
              <a:t>(quasi une par département)</a:t>
            </a:r>
          </a:p>
          <a:p>
            <a:pPr>
              <a:buFont typeface="Wingdings 2" pitchFamily="18" charset="2"/>
              <a:buNone/>
            </a:pPr>
            <a:endParaRPr lang="fr-FR" sz="2400" smtClean="0"/>
          </a:p>
          <a:p>
            <a:r>
              <a:rPr lang="fr-FR" sz="2400" b="1" smtClean="0"/>
              <a:t>=&gt; d’importantes disparités entre les garanties collectives</a:t>
            </a:r>
          </a:p>
          <a:p>
            <a:endParaRPr lang="fr-F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7"/>
          <p:cNvSpPr>
            <a:spLocks noGrp="1"/>
          </p:cNvSpPr>
          <p:nvPr>
            <p:ph type="title"/>
          </p:nvPr>
        </p:nvSpPr>
        <p:spPr>
          <a:xfrm>
            <a:off x="179388" y="1844675"/>
            <a:ext cx="8785225" cy="1655763"/>
          </a:xfrm>
          <a:solidFill>
            <a:srgbClr val="C00000"/>
          </a:solidFill>
        </p:spPr>
        <p:txBody>
          <a:bodyPr anchor="ctr"/>
          <a:lstStyle/>
          <a:p>
            <a:pPr algn="ctr"/>
            <a:r>
              <a:rPr lang="fr-FR" b="1" smtClean="0">
                <a:solidFill>
                  <a:schemeClr val="bg1"/>
                </a:solidFill>
              </a:rPr>
              <a:t>Les sujets à négocier</a:t>
            </a:r>
            <a:endParaRPr lang="fr-FR" smtClean="0">
              <a:solidFill>
                <a:schemeClr val="bg1"/>
              </a:solidFill>
            </a:endParaRPr>
          </a:p>
        </p:txBody>
      </p:sp>
      <p:sp>
        <p:nvSpPr>
          <p:cNvPr id="17411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/>
              <a:t>FTM CGT – avril 2019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4131CB-EAA9-4479-A17A-77D5735A74A1}" type="slidenum">
              <a:rPr lang="fr-FR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fr-FR" b="1" smtClean="0">
                <a:solidFill>
                  <a:srgbClr val="C00000"/>
                </a:solidFill>
              </a:rPr>
              <a:t>Les sujets à négocier</a:t>
            </a:r>
            <a:endParaRPr lang="fr-FR" smtClean="0"/>
          </a:p>
        </p:txBody>
      </p:sp>
      <p:sp>
        <p:nvSpPr>
          <p:cNvPr id="18435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/>
              <a:t>FTM CGT – avril 2019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724B3-D521-474D-BF9F-782945CC9E07}" type="slidenum">
              <a:rPr lang="fr-FR"/>
              <a:pPr>
                <a:defRPr/>
              </a:pPr>
              <a:t>5</a:t>
            </a:fld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675" cy="4572000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fr-FR" b="1" dirty="0" smtClean="0"/>
              <a:t>Classifications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endParaRPr lang="fr-FR" b="1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fr-FR" b="1" dirty="0" smtClean="0"/>
              <a:t>Temps de travail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endParaRPr lang="fr-FR" b="1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fr-FR" b="1" dirty="0" smtClean="0"/>
              <a:t>Santé, conditions et qualité de vie au travail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endParaRPr lang="fr-FR" b="1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fr-FR" b="1" dirty="0" smtClean="0"/>
              <a:t>Relation individuelle de travail </a:t>
            </a:r>
            <a:r>
              <a:rPr lang="fr-FR" dirty="0" smtClean="0"/>
              <a:t>(vie du contrat de travail)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675" cy="4572000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r>
              <a:rPr lang="fr-FR" b="1" dirty="0" smtClean="0">
                <a:solidFill>
                  <a:schemeClr val="accent2"/>
                </a:solidFill>
              </a:rPr>
              <a:t>5. </a:t>
            </a:r>
            <a:r>
              <a:rPr lang="fr-FR" b="1" dirty="0" smtClean="0"/>
              <a:t>Emploi et formation professionnelle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endParaRPr lang="fr-FR" b="1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r>
              <a:rPr lang="fr-FR" b="1" dirty="0" smtClean="0">
                <a:solidFill>
                  <a:schemeClr val="accent2"/>
                </a:solidFill>
              </a:rPr>
              <a:t>6.</a:t>
            </a:r>
            <a:r>
              <a:rPr lang="fr-FR" b="1" dirty="0" smtClean="0"/>
              <a:t> Protection sociale </a:t>
            </a:r>
            <a:r>
              <a:rPr lang="fr-FR" dirty="0" smtClean="0"/>
              <a:t>(y compris prévoyance)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endParaRPr lang="fr-FR" b="1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r>
              <a:rPr lang="fr-FR" b="1" dirty="0" smtClean="0">
                <a:solidFill>
                  <a:schemeClr val="accent2"/>
                </a:solidFill>
              </a:rPr>
              <a:t>7.</a:t>
            </a:r>
            <a:r>
              <a:rPr lang="fr-FR" b="1" dirty="0" smtClean="0"/>
              <a:t> Rémunération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endParaRPr lang="fr-FR" b="1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 2"/>
              <a:buNone/>
              <a:defRPr/>
            </a:pPr>
            <a:r>
              <a:rPr lang="fr-FR" b="1" dirty="0" smtClean="0">
                <a:solidFill>
                  <a:schemeClr val="accent2"/>
                </a:solidFill>
              </a:rPr>
              <a:t>8.</a:t>
            </a:r>
            <a:r>
              <a:rPr lang="fr-FR" b="1" dirty="0" smtClean="0"/>
              <a:t> Dialogue social en entreprise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6"/>
          <p:cNvSpPr>
            <a:spLocks noGrp="1"/>
          </p:cNvSpPr>
          <p:nvPr>
            <p:ph type="title"/>
          </p:nvPr>
        </p:nvSpPr>
        <p:spPr>
          <a:xfrm>
            <a:off x="107950" y="2060575"/>
            <a:ext cx="9036050" cy="1143000"/>
          </a:xfrm>
          <a:solidFill>
            <a:srgbClr val="C00000"/>
          </a:solidFill>
        </p:spPr>
        <p:txBody>
          <a:bodyPr anchor="ctr"/>
          <a:lstStyle/>
          <a:p>
            <a:pPr algn="ctr"/>
            <a:r>
              <a:rPr lang="fr-FR" b="1" smtClean="0">
                <a:solidFill>
                  <a:schemeClr val="bg1"/>
                </a:solidFill>
              </a:rPr>
              <a:t>Les classifications</a:t>
            </a:r>
          </a:p>
        </p:txBody>
      </p:sp>
      <p:sp>
        <p:nvSpPr>
          <p:cNvPr id="19459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AFC03-30AC-44C3-AC3A-E6570D19999A}" type="slidenum">
              <a:rPr lang="fr-FR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EF8BAA-79F8-4ADB-BEE0-2BB5E0DCECF0}" type="slidenum">
              <a:rPr lang="fr-FR"/>
              <a:pPr>
                <a:defRPr/>
              </a:pPr>
              <a:t>7</a:t>
            </a:fld>
            <a:endParaRPr lang="fr-FR" dirty="0"/>
          </a:p>
        </p:txBody>
      </p:sp>
      <p:pic>
        <p:nvPicPr>
          <p:cNvPr id="20484" name="Picture 2" descr="C:\Users\david.meyer\AppData\Local\Microsoft\Windows\INetCache\Content.Outlook\WGMVIA47\2017 - Exemple déroulement carrière aujourd'hui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0"/>
            <a:ext cx="7632700" cy="2225675"/>
          </a:xfrm>
        </p:spPr>
      </p:pic>
      <p:pic>
        <p:nvPicPr>
          <p:cNvPr id="20485" name="Picture 3" descr="C:\Users\david.meyer\AppData\Local\Microsoft\Windows\INetCache\Content.Outlook\WGMVIA47\2017 - Exemple proposition UIM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2276475"/>
            <a:ext cx="7561262" cy="233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088" y="4635500"/>
            <a:ext cx="7705725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2B6BB-2709-4C7D-A4F1-BF85D14A4DDA}" type="slidenum">
              <a:rPr lang="fr-FR"/>
              <a:pPr>
                <a:defRPr/>
              </a:pPr>
              <a:t>8</a:t>
            </a:fld>
            <a:endParaRPr lang="fr-FR"/>
          </a:p>
        </p:txBody>
      </p:sp>
      <p:graphicFrame>
        <p:nvGraphicFramePr>
          <p:cNvPr id="7" name="Espace réservé du contenu 3"/>
          <p:cNvGraphicFramePr>
            <a:graphicFrameLocks/>
          </p:cNvGraphicFramePr>
          <p:nvPr/>
        </p:nvGraphicFramePr>
        <p:xfrm>
          <a:off x="107504" y="188640"/>
          <a:ext cx="8568952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4"/>
          <p:cNvSpPr>
            <a:spLocks noGrp="1"/>
          </p:cNvSpPr>
          <p:nvPr>
            <p:ph type="title"/>
          </p:nvPr>
        </p:nvSpPr>
        <p:spPr>
          <a:xfrm>
            <a:off x="0" y="2349500"/>
            <a:ext cx="9144000" cy="1143000"/>
          </a:xfrm>
          <a:solidFill>
            <a:schemeClr val="accent1"/>
          </a:solidFill>
        </p:spPr>
        <p:txBody>
          <a:bodyPr anchor="ctr"/>
          <a:lstStyle/>
          <a:p>
            <a:pPr algn="ctr"/>
            <a:r>
              <a:rPr lang="fr-FR" b="1" smtClean="0">
                <a:solidFill>
                  <a:schemeClr val="bg1"/>
                </a:solidFill>
              </a:rPr>
              <a:t>Le temps de travail</a:t>
            </a:r>
          </a:p>
        </p:txBody>
      </p:sp>
      <p:sp>
        <p:nvSpPr>
          <p:cNvPr id="22531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5C9CA6-5D17-43EE-A98C-DF4F7E265BA1}" type="slidenum">
              <a:rPr lang="fr-FR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016 - CHARTE GRAPHIQUE FTM-CGT">
  <a:themeElements>
    <a:clrScheme name="Personnalisé 3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C00000"/>
      </a:accent1>
      <a:accent2>
        <a:srgbClr val="9B2D1F"/>
      </a:accent2>
      <a:accent3>
        <a:srgbClr val="956251"/>
      </a:accent3>
      <a:accent4>
        <a:srgbClr val="956251"/>
      </a:accent4>
      <a:accent5>
        <a:srgbClr val="918485"/>
      </a:accent5>
      <a:accent6>
        <a:srgbClr val="855D5D"/>
      </a:accent6>
      <a:hlink>
        <a:srgbClr val="96A9A9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2016 - CHARTE GRAPHIQUE FTM-CGT</Template>
  <TotalTime>459</TotalTime>
  <Words>1421</Words>
  <Application>Microsoft Office PowerPoint</Application>
  <PresentationFormat>Affichage à l'écran (4:3)</PresentationFormat>
  <Paragraphs>301</Paragraphs>
  <Slides>19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30" baseType="lpstr">
      <vt:lpstr>Calibri</vt:lpstr>
      <vt:lpstr>Arial</vt:lpstr>
      <vt:lpstr>Wingdings 2</vt:lpstr>
      <vt:lpstr>Candara</vt:lpstr>
      <vt:lpstr>Raleway</vt:lpstr>
      <vt:lpstr>Raleway Light</vt:lpstr>
      <vt:lpstr>Cambria</vt:lpstr>
      <vt:lpstr>Gisha</vt:lpstr>
      <vt:lpstr>Times New Roman</vt:lpstr>
      <vt:lpstr>Wingdings</vt:lpstr>
      <vt:lpstr>2016 - CHARTE GRAPHIQUE FTM-CGT</vt:lpstr>
      <vt:lpstr>Pour une Convention Collective Nationale de progrès social pour tous les salariés de la métallurgie</vt:lpstr>
      <vt:lpstr>Diapositive 2</vt:lpstr>
      <vt:lpstr>Les Conventions collectives aujourd’hui dans la métallurgie </vt:lpstr>
      <vt:lpstr>Les sujets à négocier</vt:lpstr>
      <vt:lpstr>Les sujets à négocier</vt:lpstr>
      <vt:lpstr>Les classifications</vt:lpstr>
      <vt:lpstr>Diapositive 7</vt:lpstr>
      <vt:lpstr>Diapositive 8</vt:lpstr>
      <vt:lpstr>Le temps de travail</vt:lpstr>
      <vt:lpstr>Diapositive 10</vt:lpstr>
      <vt:lpstr>Diapositive 11</vt:lpstr>
      <vt:lpstr>La vie du contrat de travail</vt:lpstr>
      <vt:lpstr>Diapositive 13</vt:lpstr>
      <vt:lpstr>Et des sujets complémentaires…</vt:lpstr>
      <vt:lpstr>Diapositive 15</vt:lpstr>
      <vt:lpstr>Diapositive 16</vt:lpstr>
      <vt:lpstr>Diapositive 17</vt:lpstr>
      <vt:lpstr>Et la prime d’ancienneté ??</vt:lpstr>
      <vt:lpstr>Pour une CCN de progrès social :  faire grandir le rapport de forces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AURELIE.DEVAUX</dc:creator>
  <cp:lastModifiedBy>sandrine.beriet</cp:lastModifiedBy>
  <cp:revision>50</cp:revision>
  <dcterms:created xsi:type="dcterms:W3CDTF">2019-04-18T09:13:17Z</dcterms:created>
  <dcterms:modified xsi:type="dcterms:W3CDTF">2019-04-24T13:20:25Z</dcterms:modified>
</cp:coreProperties>
</file>